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1" r:id="rId5"/>
    <p:sldId id="263" r:id="rId6"/>
    <p:sldId id="265" r:id="rId7"/>
    <p:sldId id="264" r:id="rId8"/>
    <p:sldId id="266" r:id="rId9"/>
    <p:sldId id="267" r:id="rId10"/>
    <p:sldId id="268" r:id="rId11"/>
    <p:sldId id="269" r:id="rId12"/>
    <p:sldId id="270" r:id="rId13"/>
    <p:sldId id="271" r:id="rId14"/>
    <p:sldId id="278" r:id="rId15"/>
    <p:sldId id="273" r:id="rId16"/>
    <p:sldId id="274" r:id="rId17"/>
    <p:sldId id="27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p:cViewPr varScale="1">
        <p:scale>
          <a:sx n="85" d="100"/>
          <a:sy n="85"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2637B58-87C1-446D-BDA9-B06F4BCF7782}" type="datetimeFigureOut">
              <a:rPr lang="en-US" smtClean="0"/>
              <a:t>2/10/2022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8AB70BE-1769-45B8-85A6-0C837432C7E6}"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793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99517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86774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21465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2637B58-87C1-446D-BDA9-B06F4BCF7782}" type="datetimeFigureOut">
              <a:rPr lang="en-US" smtClean="0"/>
              <a:t>2/10/2022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8AB70BE-1769-45B8-85A6-0C837432C7E6}"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694761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637B58-87C1-446D-BDA9-B06F4BCF7782}"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5419421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637B58-87C1-446D-BDA9-B06F4BCF7782}"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9130906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637B58-87C1-446D-BDA9-B06F4BCF7782}"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35195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37B58-87C1-446D-BDA9-B06F4BCF7782}"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86165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2637B58-87C1-446D-BDA9-B06F4BCF7782}" type="datetimeFigureOut">
              <a:rPr lang="en-US" smtClean="0"/>
              <a:t>2/10/2022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08AB70BE-1769-45B8-85A6-0C837432C7E6}"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15506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32637B58-87C1-446D-BDA9-B06F4BCF7782}" type="datetimeFigureOut">
              <a:rPr lang="en-US" smtClean="0"/>
              <a:t>2/10/2022</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72659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2637B58-87C1-446D-BDA9-B06F4BCF7782}" type="datetimeFigureOut">
              <a:rPr lang="en-US" smtClean="0"/>
              <a:pPr/>
              <a:t>2/10/2022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8AB70BE-1769-45B8-85A6-0C837432C7E6}" type="slidenum">
              <a:rPr lang="en-US" smtClean="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3169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085C6B-4CE5-4599-BA43-BE2FE106BDF9}"/>
              </a:ext>
            </a:extLst>
          </p:cNvPr>
          <p:cNvSpPr>
            <a:spLocks noGrp="1"/>
          </p:cNvSpPr>
          <p:nvPr>
            <p:ph type="title"/>
          </p:nvPr>
        </p:nvSpPr>
        <p:spPr>
          <a:xfrm>
            <a:off x="1251678" y="536880"/>
            <a:ext cx="8722837" cy="1099587"/>
          </a:xfrm>
        </p:spPr>
        <p:txBody>
          <a:bodyPr>
            <a:normAutofit fontScale="90000"/>
          </a:bodyPr>
          <a:lstStyle/>
          <a:p>
            <a:r>
              <a:rPr lang="en-US" sz="3200" b="1" dirty="0">
                <a:solidFill>
                  <a:srgbClr val="C00000"/>
                </a:solidFill>
                <a:latin typeface="Times New Roman" panose="02020603050405020304" pitchFamily="18" charset="0"/>
                <a:cs typeface="Times New Roman" panose="02020603050405020304" pitchFamily="18" charset="0"/>
              </a:rPr>
              <a:t>HR RECRUITMENT AND TRAINING PLANS </a:t>
            </a:r>
            <a:r>
              <a:rPr lang="en-US" sz="3200" dirty="0">
                <a:solidFill>
                  <a:schemeClr val="tx1"/>
                </a:solidFill>
                <a:latin typeface="Calibri" panose="020F0502020204030204" pitchFamily="34" charset="0"/>
                <a:cs typeface="Calibri" panose="020F0502020204030204" pitchFamily="34" charset="0"/>
              </a:rPr>
              <a:t/>
            </a:r>
            <a:br>
              <a:rPr lang="en-US" sz="32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Team – Jupiter</a:t>
            </a:r>
            <a:br>
              <a:rPr lang="en-US" sz="1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Head – HR Department </a:t>
            </a:r>
          </a:p>
        </p:txBody>
      </p:sp>
      <p:sp>
        <p:nvSpPr>
          <p:cNvPr id="3" name="Content Placeholder 2">
            <a:extLst>
              <a:ext uri="{FF2B5EF4-FFF2-40B4-BE49-F238E27FC236}">
                <a16:creationId xmlns="" xmlns:a16="http://schemas.microsoft.com/office/drawing/2014/main" id="{1F79B926-BB6D-45EF-8268-EEE343572C3C}"/>
              </a:ext>
            </a:extLst>
          </p:cNvPr>
          <p:cNvSpPr>
            <a:spLocks noGrp="1"/>
          </p:cNvSpPr>
          <p:nvPr>
            <p:ph idx="1"/>
          </p:nvPr>
        </p:nvSpPr>
        <p:spPr>
          <a:xfrm>
            <a:off x="1251678" y="2169460"/>
            <a:ext cx="10178322" cy="3397624"/>
          </a:xfrm>
        </p:spPr>
        <p:txBody>
          <a:bodyPr>
            <a:normAutofit/>
          </a:bodyPr>
          <a:lstStyle/>
          <a:p>
            <a:pPr marL="0" indent="0" algn="ctr">
              <a:buNone/>
            </a:pPr>
            <a:endParaRPr lang="en-US" sz="2800" b="1" dirty="0">
              <a:latin typeface="Calibri" panose="020F0502020204030204" pitchFamily="34" charset="0"/>
              <a:cs typeface="Calibri" panose="020F0502020204030204" pitchFamily="34" charset="0"/>
            </a:endParaRPr>
          </a:p>
          <a:p>
            <a:pPr marL="0" indent="0" algn="just">
              <a:lnSpc>
                <a:spcPct val="150000"/>
              </a:lnSpc>
              <a:spcBef>
                <a:spcPts val="0"/>
              </a:spcBef>
              <a:buNone/>
            </a:pPr>
            <a:r>
              <a:rPr lang="en-US" sz="1900" dirty="0">
                <a:latin typeface="Calibri" panose="020F0502020204030204" pitchFamily="34" charset="0"/>
                <a:ea typeface="Calibri" panose="020F0502020204030204" pitchFamily="34" charset="0"/>
              </a:rPr>
              <a:t>	</a:t>
            </a:r>
            <a:r>
              <a:rPr lang="en-US" sz="1900" dirty="0" smtClean="0">
                <a:effectLst/>
                <a:latin typeface="Calibri" panose="020F0502020204030204" pitchFamily="34" charset="0"/>
                <a:ea typeface="Calibri" panose="020F0502020204030204" pitchFamily="34" charset="0"/>
              </a:rPr>
              <a:t>In </a:t>
            </a:r>
            <a:r>
              <a:rPr lang="en-US" sz="1900" dirty="0">
                <a:effectLst/>
                <a:latin typeface="Calibri" panose="020F0502020204030204" pitchFamily="34" charset="0"/>
                <a:ea typeface="Calibri" panose="020F0502020204030204" pitchFamily="34" charset="0"/>
              </a:rPr>
              <a:t>current situation there is highly  competitive and in order to grow or survive in scenario , it is necessary to invent and  adopt new technology for business . Our company has decided to venture into </a:t>
            </a:r>
            <a:r>
              <a:rPr lang="en-US" sz="1900" b="1" dirty="0">
                <a:effectLst/>
                <a:latin typeface="Calibri" panose="020F0502020204030204" pitchFamily="34" charset="0"/>
                <a:ea typeface="Calibri" panose="020F0502020204030204" pitchFamily="34" charset="0"/>
              </a:rPr>
              <a:t>‘Hyper Local Delivery Space’ </a:t>
            </a:r>
            <a:r>
              <a:rPr lang="en-US" sz="1900" dirty="0">
                <a:effectLst/>
                <a:latin typeface="Calibri" panose="020F0502020204030204" pitchFamily="34" charset="0"/>
                <a:ea typeface="Calibri" panose="020F0502020204030204" pitchFamily="34" charset="0"/>
              </a:rPr>
              <a:t>and looking ahead to conduct local deliveries through Drones. So, here I come into the picture as an HR Manager to support company’s division of Drone Business  </a:t>
            </a:r>
            <a:r>
              <a:rPr lang="en-US" sz="1900" dirty="0">
                <a:effectLst/>
                <a:latin typeface="Calibri" panose="020F0502020204030204" pitchFamily="34" charset="0"/>
                <a:ea typeface="Calibri" panose="020F0502020204030204" pitchFamily="34" charset="0"/>
                <a:cs typeface="Calibri" panose="020F0502020204030204" pitchFamily="34" charset="0"/>
              </a:rPr>
              <a:t>and goals.</a:t>
            </a:r>
            <a:endParaRPr lang="en-US" sz="19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8370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5978" y="4864998"/>
            <a:ext cx="7736541" cy="99271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smtClean="0">
                <a:cs typeface="Times New Roman" panose="02020603050405020304" pitchFamily="18" charset="0"/>
              </a:rPr>
              <a:t>Elite Courier Services </a:t>
            </a:r>
            <a:endParaRPr lang="en-GB" dirty="0">
              <a:cs typeface="Times New Roman" panose="02020603050405020304" pitchFamily="18" charset="0"/>
            </a:endParaRPr>
          </a:p>
        </p:txBody>
      </p:sp>
      <p:sp>
        <p:nvSpPr>
          <p:cNvPr id="5" name="Title 1"/>
          <p:cNvSpPr txBox="1">
            <a:spLocks/>
          </p:cNvSpPr>
          <p:nvPr/>
        </p:nvSpPr>
        <p:spPr>
          <a:xfrm>
            <a:off x="6697845" y="233080"/>
            <a:ext cx="5494155" cy="4107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2000" cap="none" dirty="0" smtClean="0">
                <a:latin typeface="Times New Roman" panose="02020603050405020304" pitchFamily="18" charset="0"/>
                <a:cs typeface="Times New Roman" panose="02020603050405020304" pitchFamily="18" charset="0"/>
              </a:rPr>
              <a:t>Business Case Solution -</a:t>
            </a:r>
            <a:r>
              <a:rPr lang="en-US" sz="2000" b="1" cap="none" dirty="0" smtClean="0">
                <a:latin typeface="Times New Roman" panose="02020603050405020304" pitchFamily="18" charset="0"/>
                <a:cs typeface="Times New Roman" panose="02020603050405020304" pitchFamily="18" charset="0"/>
              </a:rPr>
              <a:t>Marketing Department</a:t>
            </a:r>
          </a:p>
        </p:txBody>
      </p:sp>
      <p:pic>
        <p:nvPicPr>
          <p:cNvPr id="1028" name="Picture 4" descr="Drone parcel delivery icon cartoon style Vector Image"/>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152" b="27936"/>
          <a:stretch/>
        </p:blipFill>
        <p:spPr bwMode="auto">
          <a:xfrm>
            <a:off x="2787204" y="643810"/>
            <a:ext cx="6734001" cy="407775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194862" y="5741168"/>
            <a:ext cx="2756651" cy="372762"/>
          </a:xfrm>
          <a:prstGeom prst="rect">
            <a:avLst/>
          </a:prstGeom>
        </p:spPr>
        <p:txBody>
          <a:bodyPr vert="horz" lIns="91440" tIns="45720" rIns="91440" bIns="45720" rtlCol="0" anchor="b">
            <a:normAutofit fontScale="55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3600" dirty="0" smtClean="0">
                <a:latin typeface="Gabriola" panose="04040605051002020D02" pitchFamily="82" charset="0"/>
                <a:cs typeface="Times New Roman" panose="02020603050405020304" pitchFamily="18" charset="0"/>
              </a:rPr>
              <a:t>Your Vision, we delivered</a:t>
            </a:r>
            <a:endParaRPr lang="en-GB" sz="3600" dirty="0">
              <a:latin typeface="Gabriola" panose="04040605051002020D02" pitchFamily="82" charset="0"/>
              <a:cs typeface="Times New Roman" panose="02020603050405020304" pitchFamily="18" charset="0"/>
            </a:endParaRPr>
          </a:p>
        </p:txBody>
      </p:sp>
    </p:spTree>
    <p:extLst>
      <p:ext uri="{BB962C8B-B14F-4D97-AF65-F5344CB8AC3E}">
        <p14:creationId xmlns:p14="http://schemas.microsoft.com/office/powerpoint/2010/main" val="1710995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5516675" cy="774062"/>
          </a:xfrm>
        </p:spPr>
        <p:txBody>
          <a:bodyPr>
            <a:normAutofit fontScale="90000"/>
          </a:bodyPr>
          <a:lstStyle/>
          <a:p>
            <a:r>
              <a:rPr lang="en-US" dirty="0" smtClean="0">
                <a:solidFill>
                  <a:srgbClr val="002060"/>
                </a:solidFill>
                <a:latin typeface="Algerian" panose="04020705040A02060702" pitchFamily="82" charset="0"/>
              </a:rPr>
              <a:t>Marketing Mix </a:t>
            </a:r>
            <a:endParaRPr lang="en-GB" dirty="0">
              <a:solidFill>
                <a:srgbClr val="002060"/>
              </a:solidFill>
              <a:latin typeface="Algerian" panose="04020705040A02060702" pitchFamily="82" charset="0"/>
            </a:endParaRPr>
          </a:p>
        </p:txBody>
      </p:sp>
      <p:sp>
        <p:nvSpPr>
          <p:cNvPr id="3" name="Content Placeholder 2"/>
          <p:cNvSpPr>
            <a:spLocks noGrp="1"/>
          </p:cNvSpPr>
          <p:nvPr>
            <p:ph idx="1"/>
          </p:nvPr>
        </p:nvSpPr>
        <p:spPr>
          <a:xfrm>
            <a:off x="1251678" y="1326779"/>
            <a:ext cx="10178322" cy="2384610"/>
          </a:xfrm>
        </p:spPr>
        <p:txBody>
          <a:bodyPr>
            <a:normAutofit/>
          </a:bodyPr>
          <a:lstStyle/>
          <a:p>
            <a:pPr>
              <a:buFont typeface="Wingdings" panose="05000000000000000000" pitchFamily="2" charset="2"/>
              <a:buChar char="q"/>
            </a:pPr>
            <a:r>
              <a:rPr lang="en-US" sz="2400" b="1" dirty="0" smtClean="0"/>
              <a:t> </a:t>
            </a:r>
            <a:r>
              <a:rPr lang="en-US" sz="2400" b="1" dirty="0" smtClean="0">
                <a:solidFill>
                  <a:srgbClr val="C00000"/>
                </a:solidFill>
              </a:rPr>
              <a:t>Product Service </a:t>
            </a:r>
          </a:p>
          <a:p>
            <a:pPr marL="0" indent="0">
              <a:buNone/>
            </a:pPr>
            <a:r>
              <a:rPr lang="en-GB" sz="2400" dirty="0" smtClean="0">
                <a:latin typeface="Times New Roman" panose="02020603050405020304" pitchFamily="18" charset="0"/>
                <a:cs typeface="Times New Roman" panose="02020603050405020304" pitchFamily="18" charset="0"/>
              </a:rPr>
              <a:t>- Empowering small agencies</a:t>
            </a:r>
          </a:p>
          <a:p>
            <a:pPr marL="0" indent="0">
              <a:buNone/>
            </a:pPr>
            <a:r>
              <a:rPr lang="en-GB" sz="2400" dirty="0" smtClean="0">
                <a:latin typeface="Times New Roman" panose="02020603050405020304" pitchFamily="18" charset="0"/>
                <a:cs typeface="Times New Roman" panose="02020603050405020304" pitchFamily="18" charset="0"/>
              </a:rPr>
              <a:t>- Provide offerings to large organizations</a:t>
            </a:r>
          </a:p>
          <a:p>
            <a:pPr marL="0" indent="0">
              <a:buNone/>
            </a:pPr>
            <a:r>
              <a:rPr lang="en-GB" sz="2400" dirty="0" smtClean="0">
                <a:latin typeface="Times New Roman" panose="02020603050405020304" pitchFamily="18" charset="0"/>
                <a:cs typeface="Times New Roman" panose="02020603050405020304" pitchFamily="18" charset="0"/>
              </a:rPr>
              <a:t>- Website or app to order products from nearby businesses </a:t>
            </a:r>
            <a:endParaRPr lang="en-US" sz="2400" dirty="0" smtClean="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4765843" y="4061012"/>
            <a:ext cx="7103429" cy="257287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Font typeface="Wingdings" panose="05000000000000000000" pitchFamily="2" charset="2"/>
              <a:buChar char="q"/>
            </a:pPr>
            <a:r>
              <a:rPr lang="en-US" sz="2400" b="1" dirty="0" smtClean="0"/>
              <a:t> </a:t>
            </a:r>
            <a:r>
              <a:rPr lang="en-US" sz="2400" b="1" dirty="0" smtClean="0">
                <a:solidFill>
                  <a:srgbClr val="C00000"/>
                </a:solidFill>
              </a:rPr>
              <a:t>Pricing Strategy </a:t>
            </a:r>
          </a:p>
          <a:p>
            <a:pPr>
              <a:buFontTx/>
              <a:buChar char="-"/>
            </a:pPr>
            <a:r>
              <a:rPr lang="en-US"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ubscription-based </a:t>
            </a:r>
            <a:r>
              <a:rPr lang="en-US" sz="2400" dirty="0">
                <a:latin typeface="Times New Roman" panose="02020603050405020304" pitchFamily="18" charset="0"/>
                <a:cs typeface="Times New Roman" panose="02020603050405020304" pitchFamily="18" charset="0"/>
              </a:rPr>
              <a:t>model will be </a:t>
            </a:r>
            <a:r>
              <a:rPr lang="en-US" sz="2400" dirty="0" smtClean="0">
                <a:latin typeface="Times New Roman" panose="02020603050405020304" pitchFamily="18" charset="0"/>
                <a:cs typeface="Times New Roman" panose="02020603050405020304" pitchFamily="18" charset="0"/>
              </a:rPr>
              <a:t>implemented</a:t>
            </a:r>
          </a:p>
          <a:p>
            <a:pPr>
              <a:buFontTx/>
              <a:buChar char="-"/>
            </a:pPr>
            <a:r>
              <a:rPr lang="en-US" sz="2400" dirty="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rices </a:t>
            </a:r>
            <a:r>
              <a:rPr lang="en-US" sz="2400" dirty="0">
                <a:latin typeface="Times New Roman" panose="02020603050405020304" pitchFamily="18" charset="0"/>
                <a:cs typeface="Times New Roman" panose="02020603050405020304" pitchFamily="18" charset="0"/>
              </a:rPr>
              <a:t>based on the </a:t>
            </a:r>
            <a:r>
              <a:rPr lang="en-US" sz="2400" dirty="0" smtClean="0">
                <a:latin typeface="Times New Roman" panose="02020603050405020304" pitchFamily="18" charset="0"/>
                <a:cs typeface="Times New Roman" panose="02020603050405020304" pitchFamily="18" charset="0"/>
              </a:rPr>
              <a:t>weight of </a:t>
            </a:r>
            <a:r>
              <a:rPr lang="en-US" sz="2400" dirty="0">
                <a:latin typeface="Times New Roman" panose="02020603050405020304" pitchFamily="18" charset="0"/>
                <a:cs typeface="Times New Roman" panose="02020603050405020304" pitchFamily="18" charset="0"/>
              </a:rPr>
              <a:t>orders</a:t>
            </a:r>
            <a:endParaRPr lang="en-US" sz="2400" dirty="0" smtClean="0">
              <a:latin typeface="Times New Roman" panose="02020603050405020304" pitchFamily="18" charset="0"/>
              <a:cs typeface="Times New Roman" panose="02020603050405020304" pitchFamily="18" charset="0"/>
            </a:endParaRPr>
          </a:p>
          <a:p>
            <a:pPr>
              <a:buFontTx/>
              <a:buChar char="-"/>
            </a:pPr>
            <a:r>
              <a:rPr lang="en-GB" sz="2400" dirty="0" smtClean="0">
                <a:latin typeface="Times New Roman" panose="02020603050405020304" pitchFamily="18" charset="0"/>
                <a:cs typeface="Times New Roman" panose="02020603050405020304" pitchFamily="18" charset="0"/>
              </a:rPr>
              <a:t>Customer will </a:t>
            </a:r>
            <a:r>
              <a:rPr lang="en-US" sz="2400" dirty="0" smtClean="0">
                <a:latin typeface="Times New Roman" panose="02020603050405020304" pitchFamily="18" charset="0"/>
                <a:cs typeface="Times New Roman" panose="02020603050405020304" pitchFamily="18" charset="0"/>
              </a:rPr>
              <a:t>benefit either free </a:t>
            </a:r>
            <a:r>
              <a:rPr lang="en-US" sz="2400" dirty="0">
                <a:latin typeface="Times New Roman" panose="02020603050405020304" pitchFamily="18" charset="0"/>
                <a:cs typeface="Times New Roman" panose="02020603050405020304" pitchFamily="18" charset="0"/>
              </a:rPr>
              <a:t>or subsidized </a:t>
            </a:r>
            <a:r>
              <a:rPr lang="en-US" sz="2400" dirty="0" smtClean="0">
                <a:latin typeface="Times New Roman" panose="02020603050405020304" pitchFamily="18" charset="0"/>
                <a:cs typeface="Times New Roman" panose="02020603050405020304" pitchFamily="18" charset="0"/>
              </a:rPr>
              <a:t>delivery according to the plan</a:t>
            </a:r>
          </a:p>
        </p:txBody>
      </p:sp>
      <p:pic>
        <p:nvPicPr>
          <p:cNvPr id="1026" name="Picture 2" descr="Pricing strategy price tag define value counting Vector Image"/>
          <p:cNvPicPr>
            <a:picLocks noChangeAspect="1" noChangeArrowheads="1"/>
          </p:cNvPicPr>
          <p:nvPr/>
        </p:nvPicPr>
        <p:blipFill rotWithShape="1">
          <a:blip r:embed="rId2" cstate="print">
            <a:clrChange>
              <a:clrFrom>
                <a:srgbClr val="E5E0DA"/>
              </a:clrFrom>
              <a:clrTo>
                <a:srgbClr val="E5E0DA">
                  <a:alpha val="0"/>
                </a:srgbClr>
              </a:clrTo>
            </a:clrChange>
            <a:extLst>
              <a:ext uri="{28A0092B-C50C-407E-A947-70E740481C1C}">
                <a14:useLocalDpi xmlns:a14="http://schemas.microsoft.com/office/drawing/2010/main" val="0"/>
              </a:ext>
            </a:extLst>
          </a:blip>
          <a:srcRect t="14568" b="24135"/>
          <a:stretch/>
        </p:blipFill>
        <p:spPr bwMode="auto">
          <a:xfrm>
            <a:off x="1117818" y="4489501"/>
            <a:ext cx="3514371" cy="17142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duct launch concept icon Royalty Free Vector Image"/>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573" t="9040" r="12839" b="31614"/>
          <a:stretch/>
        </p:blipFill>
        <p:spPr bwMode="auto">
          <a:xfrm>
            <a:off x="8679356" y="977156"/>
            <a:ext cx="2580272" cy="234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346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5820" y="268944"/>
            <a:ext cx="8788792" cy="3173503"/>
          </a:xfrm>
        </p:spPr>
        <p:txBody>
          <a:bodyPr>
            <a:normAutofit/>
          </a:bodyPr>
          <a:lstStyle/>
          <a:p>
            <a:pPr>
              <a:buFont typeface="Wingdings" panose="05000000000000000000" pitchFamily="2" charset="2"/>
              <a:buChar char="q"/>
            </a:pPr>
            <a:r>
              <a:rPr lang="en-US" sz="2400" b="1" dirty="0" smtClean="0"/>
              <a:t> </a:t>
            </a:r>
            <a:r>
              <a:rPr lang="en-US" sz="2400" b="1" dirty="0" smtClean="0">
                <a:solidFill>
                  <a:srgbClr val="C00000"/>
                </a:solidFill>
              </a:rPr>
              <a:t>Place</a:t>
            </a:r>
          </a:p>
          <a:p>
            <a:pPr>
              <a:lnSpc>
                <a:spcPct val="170000"/>
              </a:lnSpc>
              <a:spcBef>
                <a:spcPts val="0"/>
              </a:spcBef>
              <a:buFontTx/>
              <a:buChar char="-"/>
            </a:pPr>
            <a:r>
              <a:rPr lang="en-US" sz="2400" dirty="0" smtClean="0">
                <a:latin typeface="Times New Roman" panose="02020603050405020304" pitchFamily="18" charset="0"/>
                <a:cs typeface="Times New Roman" panose="02020603050405020304" pitchFamily="18" charset="0"/>
              </a:rPr>
              <a:t>Area to be covered </a:t>
            </a:r>
          </a:p>
          <a:p>
            <a:pPr>
              <a:lnSpc>
                <a:spcPct val="170000"/>
              </a:lnSpc>
              <a:spcBef>
                <a:spcPts val="0"/>
              </a:spcBef>
              <a:buFontTx/>
              <a:buChar char="-"/>
            </a:pPr>
            <a:r>
              <a:rPr lang="en-US" sz="2400" dirty="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opulation density</a:t>
            </a:r>
          </a:p>
          <a:p>
            <a:pPr>
              <a:lnSpc>
                <a:spcPct val="170000"/>
              </a:lnSpc>
              <a:spcBef>
                <a:spcPts val="0"/>
              </a:spcBef>
              <a:buFontTx/>
              <a:buChar char="-"/>
            </a:pPr>
            <a:r>
              <a:rPr lang="en-US" sz="2400" dirty="0" smtClean="0">
                <a:latin typeface="Times New Roman" panose="02020603050405020304" pitchFamily="18" charset="0"/>
                <a:cs typeface="Times New Roman" panose="02020603050405020304" pitchFamily="18" charset="0"/>
              </a:rPr>
              <a:t>Availability/set-up </a:t>
            </a:r>
            <a:r>
              <a:rPr lang="en-US" sz="2400" dirty="0">
                <a:latin typeface="Times New Roman" panose="02020603050405020304" pitchFamily="18" charset="0"/>
                <a:cs typeface="Times New Roman" panose="02020603050405020304" pitchFamily="18" charset="0"/>
              </a:rPr>
              <a:t>cost of support </a:t>
            </a:r>
            <a:r>
              <a:rPr lang="en-US" sz="2400" dirty="0" smtClean="0">
                <a:latin typeface="Times New Roman" panose="02020603050405020304" pitchFamily="18" charset="0"/>
                <a:cs typeface="Times New Roman" panose="02020603050405020304" pitchFamily="18" charset="0"/>
              </a:rPr>
              <a:t>infrastructure</a:t>
            </a:r>
          </a:p>
          <a:p>
            <a:pPr>
              <a:lnSpc>
                <a:spcPct val="170000"/>
              </a:lnSpc>
              <a:spcBef>
                <a:spcPts val="0"/>
              </a:spcBef>
              <a:buFontTx/>
              <a:buChar char="-"/>
            </a:pPr>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agerness </a:t>
            </a:r>
            <a:r>
              <a:rPr lang="en-US" sz="2400" dirty="0">
                <a:latin typeface="Times New Roman" panose="02020603050405020304" pitchFamily="18" charset="0"/>
                <a:cs typeface="Times New Roman" panose="02020603050405020304" pitchFamily="18" charset="0"/>
              </a:rPr>
              <a:t>of the </a:t>
            </a:r>
            <a:r>
              <a:rPr lang="en-US" sz="2400" dirty="0" smtClean="0">
                <a:latin typeface="Times New Roman" panose="02020603050405020304" pitchFamily="18" charset="0"/>
                <a:cs typeface="Times New Roman" panose="02020603050405020304" pitchFamily="18" charset="0"/>
              </a:rPr>
              <a:t>population</a:t>
            </a:r>
            <a:endParaRPr lang="en-GB" sz="2600"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6203577" y="3810003"/>
            <a:ext cx="5235389" cy="276113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Font typeface="Wingdings" panose="05000000000000000000" pitchFamily="2" charset="2"/>
              <a:buChar char="Ø"/>
            </a:pPr>
            <a:r>
              <a:rPr lang="en-US" sz="2400" b="1" dirty="0"/>
              <a:t> </a:t>
            </a:r>
            <a:r>
              <a:rPr lang="en-US" sz="2600" b="1" dirty="0" smtClean="0">
                <a:solidFill>
                  <a:srgbClr val="002060"/>
                </a:solidFill>
              </a:rPr>
              <a:t>Target Market </a:t>
            </a:r>
          </a:p>
          <a:p>
            <a:pPr>
              <a:buFontTx/>
              <a:buChar char="-"/>
            </a:pPr>
            <a:r>
              <a:rPr lang="en-US" sz="2600" dirty="0" smtClean="0">
                <a:latin typeface="Times New Roman" panose="02020603050405020304" pitchFamily="18" charset="0"/>
                <a:cs typeface="Times New Roman" panose="02020603050405020304" pitchFamily="18" charset="0"/>
              </a:rPr>
              <a:t>Clinics</a:t>
            </a:r>
          </a:p>
          <a:p>
            <a:pPr>
              <a:buFontTx/>
              <a:buChar char="-"/>
            </a:pPr>
            <a:r>
              <a:rPr lang="en-US" sz="2600" dirty="0" smtClean="0">
                <a:latin typeface="Times New Roman" panose="02020603050405020304" pitchFamily="18" charset="0"/>
                <a:cs typeface="Times New Roman" panose="02020603050405020304" pitchFamily="18" charset="0"/>
              </a:rPr>
              <a:t>Supermarkets</a:t>
            </a:r>
          </a:p>
          <a:p>
            <a:pPr>
              <a:buFontTx/>
              <a:buChar char="-"/>
            </a:pPr>
            <a:r>
              <a:rPr lang="en-US" sz="2600" dirty="0" smtClean="0">
                <a:latin typeface="Times New Roman" panose="02020603050405020304" pitchFamily="18" charset="0"/>
                <a:cs typeface="Times New Roman" panose="02020603050405020304" pitchFamily="18" charset="0"/>
              </a:rPr>
              <a:t>Café</a:t>
            </a:r>
          </a:p>
          <a:p>
            <a:pPr>
              <a:buFontTx/>
              <a:buChar char="-"/>
            </a:pPr>
            <a:r>
              <a:rPr lang="en-US" sz="2600" dirty="0" smtClean="0">
                <a:latin typeface="Times New Roman" panose="02020603050405020304" pitchFamily="18" charset="0"/>
                <a:cs typeface="Times New Roman" panose="02020603050405020304" pitchFamily="18" charset="0"/>
              </a:rPr>
              <a:t>Households </a:t>
            </a:r>
          </a:p>
        </p:txBody>
      </p:sp>
      <p:pic>
        <p:nvPicPr>
          <p:cNvPr id="2052" name="Picture 4" descr="Location Marker - Royalty-Free GIF - Animated Sticker - Free PNG - Animated  Icon"/>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6942" y="-98612"/>
            <a:ext cx="4025152" cy="40251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arget audience concept Royalty Free Vector Image"/>
          <p:cNvPicPr>
            <a:picLocks noChangeAspect="1" noChangeArrowheads="1"/>
          </p:cNvPicPr>
          <p:nvPr/>
        </p:nvPicPr>
        <p:blipFill rotWithShape="1">
          <a:blip r:embed="rId3">
            <a:clrChange>
              <a:clrFrom>
                <a:srgbClr val="F4F8FB"/>
              </a:clrFrom>
              <a:clrTo>
                <a:srgbClr val="F4F8FB">
                  <a:alpha val="0"/>
                </a:srgbClr>
              </a:clrTo>
            </a:clrChange>
            <a:extLst>
              <a:ext uri="{28A0092B-C50C-407E-A947-70E740481C1C}">
                <a14:useLocalDpi xmlns:a14="http://schemas.microsoft.com/office/drawing/2010/main" val="0"/>
              </a:ext>
            </a:extLst>
          </a:blip>
          <a:srcRect t="8597" b="17193"/>
          <a:stretch/>
        </p:blipFill>
        <p:spPr bwMode="auto">
          <a:xfrm>
            <a:off x="1437528" y="4168592"/>
            <a:ext cx="4164274" cy="240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270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214789" y="355039"/>
            <a:ext cx="3571336" cy="289560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Clr>
                <a:schemeClr val="bg1"/>
              </a:buClr>
              <a:buFont typeface="Wingdings" panose="05000000000000000000" pitchFamily="2" charset="2"/>
              <a:buChar char="q"/>
            </a:pPr>
            <a:r>
              <a:rPr lang="en-US" sz="2400" b="1" dirty="0">
                <a:solidFill>
                  <a:schemeClr val="bg1"/>
                </a:solidFill>
              </a:rPr>
              <a:t> </a:t>
            </a:r>
            <a:r>
              <a:rPr lang="en-US" sz="2600" b="1" dirty="0" smtClean="0">
                <a:solidFill>
                  <a:srgbClr val="C00000"/>
                </a:solidFill>
              </a:rPr>
              <a:t>Promotion </a:t>
            </a:r>
          </a:p>
          <a:p>
            <a:pPr marL="0" indent="0">
              <a:buNone/>
            </a:pPr>
            <a:r>
              <a:rPr lang="en-US" sz="2800" dirty="0" smtClean="0">
                <a:solidFill>
                  <a:schemeClr val="bg1"/>
                </a:solidFill>
                <a:latin typeface="Times New Roman" panose="02020603050405020304" pitchFamily="18" charset="0"/>
                <a:cs typeface="Times New Roman" panose="02020603050405020304" pitchFamily="18" charset="0"/>
              </a:rPr>
              <a:t>- </a:t>
            </a:r>
            <a:r>
              <a:rPr lang="en-US" sz="2600" dirty="0" smtClean="0">
                <a:solidFill>
                  <a:schemeClr val="bg1"/>
                </a:solidFill>
                <a:latin typeface="Times New Roman" panose="02020603050405020304" pitchFamily="18" charset="0"/>
                <a:cs typeface="Times New Roman" panose="02020603050405020304" pitchFamily="18" charset="0"/>
              </a:rPr>
              <a:t>Campaign </a:t>
            </a:r>
          </a:p>
          <a:p>
            <a:pPr marL="0" indent="0">
              <a:buNone/>
            </a:pPr>
            <a:r>
              <a:rPr lang="en-US" sz="2600" dirty="0" smtClean="0">
                <a:solidFill>
                  <a:schemeClr val="bg1"/>
                </a:solidFill>
                <a:latin typeface="Times New Roman" panose="02020603050405020304" pitchFamily="18" charset="0"/>
                <a:cs typeface="Times New Roman" panose="02020603050405020304" pitchFamily="18" charset="0"/>
              </a:rPr>
              <a:t>- Co-Branding</a:t>
            </a:r>
            <a:endParaRPr lang="en-GB" sz="2600"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sz="2600" dirty="0" smtClean="0">
                <a:solidFill>
                  <a:schemeClr val="bg1"/>
                </a:solidFill>
                <a:latin typeface="Times New Roman" panose="02020603050405020304" pitchFamily="18" charset="0"/>
                <a:cs typeface="Times New Roman" panose="02020603050405020304" pitchFamily="18" charset="0"/>
              </a:rPr>
              <a:t>- Reward System </a:t>
            </a:r>
            <a:endParaRPr lang="en-GB" sz="2600"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sz="2600" dirty="0" smtClean="0">
                <a:solidFill>
                  <a:schemeClr val="bg1"/>
                </a:solidFill>
                <a:latin typeface="Times New Roman" panose="02020603050405020304" pitchFamily="18" charset="0"/>
                <a:cs typeface="Times New Roman" panose="02020603050405020304" pitchFamily="18" charset="0"/>
              </a:rPr>
              <a:t>- Promotional Activities </a:t>
            </a:r>
            <a:endParaRPr lang="en-GB" sz="2600" dirty="0">
              <a:solidFill>
                <a:schemeClr val="bg1"/>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51897" y="185324"/>
            <a:ext cx="4670611" cy="2725271"/>
            <a:chOff x="1046698" y="928851"/>
            <a:chExt cx="4670611" cy="2725271"/>
          </a:xfrm>
        </p:grpSpPr>
        <p:grpSp>
          <p:nvGrpSpPr>
            <p:cNvPr id="4" name="Group 3"/>
            <p:cNvGrpSpPr/>
            <p:nvPr/>
          </p:nvGrpSpPr>
          <p:grpSpPr>
            <a:xfrm>
              <a:off x="1046698" y="928851"/>
              <a:ext cx="4670611" cy="2725271"/>
              <a:chOff x="1046698" y="928851"/>
              <a:chExt cx="4670611" cy="2725271"/>
            </a:xfrm>
          </p:grpSpPr>
          <p:grpSp>
            <p:nvGrpSpPr>
              <p:cNvPr id="8" name="Group 7"/>
              <p:cNvGrpSpPr/>
              <p:nvPr/>
            </p:nvGrpSpPr>
            <p:grpSpPr>
              <a:xfrm>
                <a:off x="1046698" y="928851"/>
                <a:ext cx="4670611" cy="2725271"/>
                <a:chOff x="6302189" y="3515033"/>
                <a:chExt cx="4670611" cy="2725271"/>
              </a:xfrm>
              <a:scene3d>
                <a:camera prst="orthographicFront">
                  <a:rot lat="0" lon="0" rev="0"/>
                </a:camera>
                <a:lightRig rig="soft" dir="t">
                  <a:rot lat="0" lon="0" rev="0"/>
                </a:lightRig>
              </a:scene3d>
            </p:grpSpPr>
            <p:sp>
              <p:nvSpPr>
                <p:cNvPr id="10" name="Rounded Rectangle 9"/>
                <p:cNvSpPr/>
                <p:nvPr/>
              </p:nvSpPr>
              <p:spPr>
                <a:xfrm>
                  <a:off x="6302189" y="3515033"/>
                  <a:ext cx="4670611" cy="2725271"/>
                </a:xfrm>
                <a:prstGeom prst="roundRect">
                  <a:avLst>
                    <a:gd name="adj" fmla="val 5408"/>
                  </a:avLst>
                </a:prstGeom>
                <a:solidFill>
                  <a:schemeClr val="bg1"/>
                </a:solidFill>
                <a:ln w="127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11" name="Rectangle 10"/>
                <p:cNvSpPr/>
                <p:nvPr/>
              </p:nvSpPr>
              <p:spPr>
                <a:xfrm>
                  <a:off x="6517447" y="3920787"/>
                  <a:ext cx="2352224" cy="358586"/>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Elite Courier Services</a:t>
                  </a:r>
                  <a:endParaRPr lang="en-GB" b="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0131" r="47649" b="27712"/>
                <a:stretch/>
              </p:blipFill>
              <p:spPr>
                <a:xfrm>
                  <a:off x="8476433" y="3515033"/>
                  <a:ext cx="2496367" cy="2686075"/>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pic>
              <p:nvPicPr>
                <p:cNvPr id="13" name="Picture 2" descr="Instagram icon vector. Instagram multicolor icon on white background ,  #Affiliate, #vector, #icon, #Instagram, #back… | Instagram logo, Vector logo,  Instagram icon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9784" y="5295526"/>
                  <a:ext cx="390900" cy="390900"/>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4" name="Picture 4" descr="Facebook Transparent Background Facebook Round Logo - Blue Circle Logo PNG  Image | Transparent PNG Free Download on SeekPNG"/>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519784" y="4741649"/>
                  <a:ext cx="390900" cy="390900"/>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5" name="Rectangle 14"/>
                <p:cNvSpPr/>
                <p:nvPr/>
              </p:nvSpPr>
              <p:spPr>
                <a:xfrm>
                  <a:off x="7190762" y="4302269"/>
                  <a:ext cx="1663490" cy="172574"/>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Gabriola" panose="04040605051002020D02" pitchFamily="82" charset="0"/>
                      <a:cs typeface="Times New Roman" panose="02020603050405020304" pitchFamily="18" charset="0"/>
                    </a:rPr>
                    <a:t>Your Vision, We Delivered </a:t>
                  </a:r>
                  <a:endParaRPr lang="en-GB" sz="1400" b="1" dirty="0">
                    <a:solidFill>
                      <a:schemeClr val="tx1"/>
                    </a:solidFill>
                    <a:latin typeface="Gabriola" panose="04040605051002020D02" pitchFamily="82" charset="0"/>
                    <a:cs typeface="Times New Roman" panose="02020603050405020304" pitchFamily="18" charset="0"/>
                  </a:endParaRPr>
                </a:p>
              </p:txBody>
            </p:sp>
          </p:grpSp>
          <p:sp>
            <p:nvSpPr>
              <p:cNvPr id="9" name="Rectangle 8"/>
              <p:cNvSpPr/>
              <p:nvPr/>
            </p:nvSpPr>
            <p:spPr>
              <a:xfrm>
                <a:off x="2053189" y="3293282"/>
                <a:ext cx="2927748" cy="267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Contact us on, www.eliteservices.com</a:t>
                </a:r>
                <a:endParaRPr lang="en-GB" sz="1400" dirty="0">
                  <a:solidFill>
                    <a:schemeClr val="tx1"/>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1597838" y="2744106"/>
              <a:ext cx="1321599" cy="281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abriola" panose="04040605051002020D02" pitchFamily="82" charset="0"/>
                  <a:cs typeface="Times New Roman" panose="02020603050405020304" pitchFamily="18" charset="0"/>
                </a:rPr>
                <a:t>_elite.services_</a:t>
              </a:r>
              <a:endParaRPr lang="en-GB" sz="2000" b="1" dirty="0">
                <a:solidFill>
                  <a:schemeClr val="tx1"/>
                </a:solidFill>
                <a:latin typeface="Gabriola" panose="04040605051002020D02" pitchFamily="82" charset="0"/>
                <a:cs typeface="Times New Roman" panose="02020603050405020304" pitchFamily="18" charset="0"/>
              </a:endParaRPr>
            </a:p>
          </p:txBody>
        </p:sp>
        <p:sp>
          <p:nvSpPr>
            <p:cNvPr id="7" name="Rectangle 6"/>
            <p:cNvSpPr/>
            <p:nvPr/>
          </p:nvSpPr>
          <p:spPr>
            <a:xfrm>
              <a:off x="1589907" y="2225410"/>
              <a:ext cx="1337459" cy="251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abriola" panose="04040605051002020D02" pitchFamily="82" charset="0"/>
                  <a:cs typeface="Times New Roman" panose="02020603050405020304" pitchFamily="18" charset="0"/>
                </a:rPr>
                <a:t>Elite Couriers </a:t>
              </a:r>
              <a:endParaRPr lang="en-GB" sz="2000" b="1" dirty="0">
                <a:solidFill>
                  <a:schemeClr val="tx1"/>
                </a:solidFill>
                <a:latin typeface="Gabriola" panose="04040605051002020D02" pitchFamily="82" charset="0"/>
                <a:cs typeface="Times New Roman" panose="02020603050405020304" pitchFamily="18" charset="0"/>
              </a:endParaRPr>
            </a:p>
          </p:txBody>
        </p:sp>
      </p:grpSp>
      <p:sp>
        <p:nvSpPr>
          <p:cNvPr id="16" name="Rectangle 15"/>
          <p:cNvSpPr/>
          <p:nvPr/>
        </p:nvSpPr>
        <p:spPr>
          <a:xfrm>
            <a:off x="5548122" y="1411940"/>
            <a:ext cx="1758815" cy="400110"/>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Business Card</a:t>
            </a:r>
            <a:endParaRPr lang="en-GB" sz="2000" b="1" dirty="0"/>
          </a:p>
        </p:txBody>
      </p:sp>
      <p:sp>
        <p:nvSpPr>
          <p:cNvPr id="17" name="Rectangle 16"/>
          <p:cNvSpPr/>
          <p:nvPr/>
        </p:nvSpPr>
        <p:spPr>
          <a:xfrm>
            <a:off x="8327181" y="4949865"/>
            <a:ext cx="1096775" cy="400110"/>
          </a:xfrm>
          <a:prstGeom prst="rect">
            <a:avLst/>
          </a:prstGeom>
        </p:spPr>
        <p:txBody>
          <a:bodyPr wrap="none">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Banners</a:t>
            </a:r>
            <a:endParaRPr lang="en-GB" b="1" dirty="0">
              <a:solidFill>
                <a:schemeClr val="bg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4207" y="3129361"/>
            <a:ext cx="6396656" cy="3641009"/>
          </a:xfrm>
          <a:prstGeom prst="rect">
            <a:avLst/>
          </a:prstGeom>
        </p:spPr>
      </p:pic>
    </p:spTree>
    <p:extLst>
      <p:ext uri="{BB962C8B-B14F-4D97-AF65-F5344CB8AC3E}">
        <p14:creationId xmlns:p14="http://schemas.microsoft.com/office/powerpoint/2010/main" val="3189183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AF9EB5E-6D01-4A9F-94DA-CA744DD093F1}"/>
              </a:ext>
            </a:extLst>
          </p:cNvPr>
          <p:cNvSpPr>
            <a:spLocks noGrp="1"/>
          </p:cNvSpPr>
          <p:nvPr>
            <p:ph type="body" idx="1"/>
          </p:nvPr>
        </p:nvSpPr>
        <p:spPr>
          <a:xfrm>
            <a:off x="3243263" y="471488"/>
            <a:ext cx="7016750" cy="891147"/>
          </a:xfrm>
        </p:spPr>
        <p:txBody>
          <a:bodyPr>
            <a:normAutofit/>
          </a:bodyPr>
          <a:lstStyle/>
          <a:p>
            <a:r>
              <a:rPr lang="en-IN" sz="3600" dirty="0">
                <a:latin typeface="Times New Roman" panose="02020603050405020304" pitchFamily="18" charset="0"/>
                <a:cs typeface="Times New Roman" panose="02020603050405020304" pitchFamily="18" charset="0"/>
              </a:rPr>
              <a:t>Elite - IT Department</a:t>
            </a:r>
          </a:p>
        </p:txBody>
      </p:sp>
      <p:sp>
        <p:nvSpPr>
          <p:cNvPr id="6" name="Subtitle 2">
            <a:extLst>
              <a:ext uri="{FF2B5EF4-FFF2-40B4-BE49-F238E27FC236}">
                <a16:creationId xmlns="" xmlns:a16="http://schemas.microsoft.com/office/drawing/2014/main" id="{856318A3-789D-4A0F-A922-9AE82AC7004B}"/>
              </a:ext>
            </a:extLst>
          </p:cNvPr>
          <p:cNvSpPr txBox="1">
            <a:spLocks/>
          </p:cNvSpPr>
          <p:nvPr/>
        </p:nvSpPr>
        <p:spPr>
          <a:xfrm>
            <a:off x="2944198" y="1454735"/>
            <a:ext cx="9122295" cy="478470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marL="342900" indent="-342900">
              <a:lnSpc>
                <a:spcPct val="107000"/>
              </a:lnSpc>
              <a:buFont typeface="Symbol" panose="05050102010706020507" pitchFamily="18" charset="2"/>
              <a:buChar char=""/>
            </a:pPr>
            <a:r>
              <a:rPr lang="en-IN" sz="2400" b="0"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Manages the organization website.</a:t>
            </a:r>
          </a:p>
          <a:p>
            <a:pPr marL="342900" indent="-342900">
              <a:lnSpc>
                <a:spcPct val="107000"/>
              </a:lnSpc>
              <a:buFont typeface="Symbol" panose="05050102010706020507" pitchFamily="18" charset="2"/>
              <a:buChar char=""/>
            </a:pPr>
            <a:r>
              <a:rPr lang="en-IN" sz="2400" b="0"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Monitor the delivery of parcel from our office or warehouse to client destination.</a:t>
            </a:r>
          </a:p>
          <a:p>
            <a:pPr marL="342900" indent="-342900">
              <a:lnSpc>
                <a:spcPct val="107000"/>
              </a:lnSpc>
              <a:buFont typeface="Symbol" panose="05050102010706020507" pitchFamily="18" charset="2"/>
              <a:buChar char=""/>
            </a:pPr>
            <a:r>
              <a:rPr lang="en-IN" sz="2400" b="0"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Responsible for installing and maintaining of computer software and hardware for the organization.</a:t>
            </a:r>
          </a:p>
          <a:p>
            <a:pPr marL="342900" indent="-342900">
              <a:lnSpc>
                <a:spcPct val="107000"/>
              </a:lnSpc>
              <a:buFont typeface="Symbol" panose="05050102010706020507" pitchFamily="18" charset="2"/>
              <a:buChar char=""/>
            </a:pPr>
            <a:r>
              <a:rPr lang="en-IN" sz="2400" b="0"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Manages logistics and supply chain software, web server, ecommerce software and pass system.</a:t>
            </a:r>
          </a:p>
          <a:p>
            <a:pPr marL="342900" indent="-342900">
              <a:lnSpc>
                <a:spcPct val="107000"/>
              </a:lnSpc>
              <a:buFont typeface="Symbol" panose="05050102010706020507" pitchFamily="18" charset="2"/>
              <a:buChar char=""/>
            </a:pPr>
            <a:r>
              <a:rPr lang="en-IN" sz="2400" b="0"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Manages the organization’s CCTV.</a:t>
            </a:r>
          </a:p>
          <a:p>
            <a:pPr marL="342900" indent="-342900">
              <a:lnSpc>
                <a:spcPct val="107000"/>
              </a:lnSpc>
              <a:buFont typeface="Symbol" panose="05050102010706020507" pitchFamily="18" charset="2"/>
              <a:buChar char=""/>
            </a:pPr>
            <a:r>
              <a:rPr lang="en-IN" sz="2400" b="0"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Handles any other technological and it related duties.</a:t>
            </a:r>
          </a:p>
          <a:p>
            <a:pPr marL="342900" indent="-342900">
              <a:lnSpc>
                <a:spcPct val="107000"/>
              </a:lnSpc>
              <a:spcAft>
                <a:spcPts val="800"/>
              </a:spcAft>
              <a:buFont typeface="Symbol" panose="05050102010706020507" pitchFamily="18" charset="2"/>
              <a:buChar char=""/>
            </a:pPr>
            <a:r>
              <a:rPr lang="en-IN" sz="2400" b="0"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Network setup and management.</a:t>
            </a:r>
          </a:p>
          <a:p>
            <a:pPr>
              <a:lnSpc>
                <a:spcPct val="107000"/>
              </a:lnSpc>
              <a:spcAft>
                <a:spcPts val="800"/>
              </a:spcAft>
            </a:pPr>
            <a:r>
              <a:rPr lang="en-IN" sz="2400" b="0"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Cloud service and setting up and maintaining backup system.</a:t>
            </a:r>
            <a:endParaRPr lang="en-IN" sz="2400" b="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350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D0E687-F91C-479B-9E24-BF1D07191F72}"/>
              </a:ext>
            </a:extLst>
          </p:cNvPr>
          <p:cNvSpPr>
            <a:spLocks noGrp="1"/>
          </p:cNvSpPr>
          <p:nvPr>
            <p:ph type="title"/>
          </p:nvPr>
        </p:nvSpPr>
        <p:spPr>
          <a:xfrm>
            <a:off x="1723394" y="729539"/>
            <a:ext cx="9471259" cy="5402321"/>
          </a:xfrm>
        </p:spPr>
        <p:txBody>
          <a:bodyPr>
            <a:noAutofit/>
          </a:bodyPr>
          <a:lstStyle/>
          <a:p>
            <a:pPr>
              <a:lnSpc>
                <a:spcPct val="107000"/>
              </a:lnSpc>
              <a:spcAft>
                <a:spcPts val="800"/>
              </a:spcAft>
            </a:pPr>
            <a:r>
              <a:rPr lang="en-IN" sz="2800" dirty="0">
                <a:solidFill>
                  <a:srgbClr val="002060"/>
                </a:solidFill>
                <a:effectLst/>
                <a:latin typeface="+mn-lt"/>
                <a:ea typeface="Calibri" panose="020F0502020204030204" pitchFamily="34" charset="0"/>
                <a:cs typeface="Mangal" panose="02040503050203030202" pitchFamily="18" charset="0"/>
              </a:rPr>
              <a:t>IT employee policy</a:t>
            </a:r>
            <a:r>
              <a:rPr lang="en-IN" sz="2400" dirty="0">
                <a:solidFill>
                  <a:srgbClr val="002060"/>
                </a:solidFill>
                <a:effectLst/>
                <a:latin typeface="+mn-lt"/>
                <a:ea typeface="Calibri" panose="020F0502020204030204" pitchFamily="34" charset="0"/>
                <a:cs typeface="Mangal" panose="02040503050203030202" pitchFamily="18" charset="0"/>
              </a:rPr>
              <a:t/>
            </a:r>
            <a:br>
              <a:rPr lang="en-IN" sz="2400" dirty="0">
                <a:solidFill>
                  <a:srgbClr val="002060"/>
                </a:solidFill>
                <a:effectLst/>
                <a:latin typeface="+mn-lt"/>
                <a:ea typeface="Calibri" panose="020F0502020204030204" pitchFamily="34" charset="0"/>
                <a:cs typeface="Mangal" panose="02040503050203030202" pitchFamily="18" charset="0"/>
              </a:rPr>
            </a:br>
            <a:r>
              <a:rPr lang="en-IN" sz="2400" dirty="0">
                <a:effectLst/>
                <a:latin typeface="Calibri" panose="020F0502020204030204" pitchFamily="34" charset="0"/>
                <a:ea typeface="Calibri" panose="020F0502020204030204" pitchFamily="34" charset="0"/>
                <a:cs typeface="Mangal" panose="02040503050203030202" pitchFamily="18" charset="0"/>
              </a:rPr>
              <a:t>	</a:t>
            </a:r>
            <a: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t>IT department will play a key role in setting up IT user policy. </a:t>
            </a:r>
            <a:b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br>
            <a: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t>	Security incident response policy</a:t>
            </a:r>
            <a:r>
              <a:rPr lang="en-IN" sz="1800" cap="none" dirty="0">
                <a:latin typeface="Times New Roman" panose="02020603050405020304" pitchFamily="18" charset="0"/>
                <a:ea typeface="Calibri" panose="020F0502020204030204" pitchFamily="34" charset="0"/>
                <a:cs typeface="Times New Roman" panose="02020603050405020304" pitchFamily="18" charset="0"/>
              </a:rPr>
              <a:t> </a:t>
            </a:r>
            <a: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t>data encryption policy, mobile device security policy</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r>
            <a:br>
              <a:rPr lang="en-IN" sz="18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Calibri" panose="020F0502020204030204" pitchFamily="34" charset="0"/>
                <a:ea typeface="Calibri" panose="020F0502020204030204" pitchFamily="34" charset="0"/>
                <a:cs typeface="Mangal" panose="02040503050203030202" pitchFamily="18" charset="0"/>
              </a:rPr>
              <a:t>	</a:t>
            </a:r>
            <a:br>
              <a:rPr lang="en-IN" sz="2400" dirty="0">
                <a:effectLst/>
                <a:latin typeface="Calibri" panose="020F0502020204030204" pitchFamily="34" charset="0"/>
                <a:ea typeface="Calibri" panose="020F0502020204030204" pitchFamily="34" charset="0"/>
                <a:cs typeface="Mangal" panose="02040503050203030202" pitchFamily="18" charset="0"/>
              </a:rPr>
            </a:br>
            <a:r>
              <a:rPr lang="en-IN" sz="2800" dirty="0">
                <a:solidFill>
                  <a:srgbClr val="002060"/>
                </a:solidFill>
                <a:effectLst/>
                <a:latin typeface="+mn-lt"/>
                <a:ea typeface="Calibri" panose="020F0502020204030204" pitchFamily="34" charset="0"/>
                <a:cs typeface="Mangal" panose="02040503050203030202" pitchFamily="18" charset="0"/>
              </a:rPr>
              <a:t>Creating website</a:t>
            </a:r>
            <a:r>
              <a:rPr lang="en-IN" sz="2400" dirty="0">
                <a:effectLst/>
                <a:latin typeface="Calibri" panose="020F0502020204030204" pitchFamily="34" charset="0"/>
                <a:ea typeface="Calibri" panose="020F0502020204030204" pitchFamily="34" charset="0"/>
                <a:cs typeface="Mangal" panose="02040503050203030202" pitchFamily="18" charset="0"/>
              </a:rPr>
              <a:t/>
            </a:r>
            <a:br>
              <a:rPr lang="en-IN" sz="2400" dirty="0">
                <a:effectLst/>
                <a:latin typeface="Calibri" panose="020F0502020204030204" pitchFamily="34" charset="0"/>
                <a:ea typeface="Calibri" panose="020F0502020204030204" pitchFamily="34" charset="0"/>
                <a:cs typeface="Mangal" panose="02040503050203030202" pitchFamily="18" charset="0"/>
              </a:rPr>
            </a:br>
            <a:r>
              <a:rPr lang="en-IN" sz="2400" dirty="0">
                <a:effectLst/>
                <a:latin typeface="Calibri" panose="020F0502020204030204" pitchFamily="34" charset="0"/>
                <a:ea typeface="Calibri" panose="020F0502020204030204" pitchFamily="34" charset="0"/>
                <a:cs typeface="Mangal" panose="02040503050203030202" pitchFamily="18" charset="0"/>
              </a:rPr>
              <a:t>	</a:t>
            </a:r>
            <a: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t>In today’s world no company will survive without and online presence. The department will create the website. The website will take the order and the related services like tracking courier and parcel.</a:t>
            </a:r>
            <a:b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Calibri" panose="020F0502020204030204" pitchFamily="34" charset="0"/>
                <a:ea typeface="Calibri" panose="020F0502020204030204" pitchFamily="34" charset="0"/>
                <a:cs typeface="Mangal" panose="02040503050203030202" pitchFamily="18" charset="0"/>
              </a:rPr>
              <a:t/>
            </a:r>
            <a:br>
              <a:rPr lang="en-IN" sz="2400" dirty="0">
                <a:effectLst/>
                <a:latin typeface="Calibri" panose="020F0502020204030204" pitchFamily="34" charset="0"/>
                <a:ea typeface="Calibri" panose="020F0502020204030204" pitchFamily="34" charset="0"/>
                <a:cs typeface="Mangal" panose="02040503050203030202" pitchFamily="18" charset="0"/>
              </a:rPr>
            </a:br>
            <a:r>
              <a:rPr lang="en-IN" sz="2800" dirty="0">
                <a:solidFill>
                  <a:srgbClr val="002060"/>
                </a:solidFill>
                <a:effectLst/>
                <a:latin typeface="+mn-lt"/>
                <a:ea typeface="Calibri" panose="020F0502020204030204" pitchFamily="34" charset="0"/>
                <a:cs typeface="Mangal" panose="02040503050203030202" pitchFamily="18" charset="0"/>
              </a:rPr>
              <a:t>Creating Android and iOS application</a:t>
            </a:r>
            <a:br>
              <a:rPr lang="en-IN" sz="2800" dirty="0">
                <a:solidFill>
                  <a:srgbClr val="002060"/>
                </a:solidFill>
                <a:effectLst/>
                <a:latin typeface="+mn-lt"/>
                <a:ea typeface="Calibri" panose="020F0502020204030204" pitchFamily="34" charset="0"/>
                <a:cs typeface="Mangal" panose="02040503050203030202" pitchFamily="18" charset="0"/>
              </a:rPr>
            </a:br>
            <a:r>
              <a:rPr lang="en-IN" sz="2000" dirty="0">
                <a:effectLst/>
                <a:latin typeface="Calibri" panose="020F0502020204030204" pitchFamily="34" charset="0"/>
                <a:ea typeface="Calibri" panose="020F0502020204030204" pitchFamily="34" charset="0"/>
                <a:cs typeface="Mangal" panose="02040503050203030202" pitchFamily="18" charset="0"/>
              </a:rPr>
              <a:t>	</a:t>
            </a:r>
            <a: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t>No company can sustain the competition without having a well dedicated app that will enable recurring user to place order and track the couriers. The app will be created for android and iOS users.</a:t>
            </a:r>
            <a:endParaRPr lang="en-IN" sz="3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966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7D944-F00A-497B-BF3D-8B115D4C810D}"/>
              </a:ext>
            </a:extLst>
          </p:cNvPr>
          <p:cNvSpPr>
            <a:spLocks noGrp="1"/>
          </p:cNvSpPr>
          <p:nvPr>
            <p:ph type="title"/>
          </p:nvPr>
        </p:nvSpPr>
        <p:spPr>
          <a:xfrm>
            <a:off x="1741277" y="561356"/>
            <a:ext cx="9409779" cy="6026948"/>
          </a:xfrm>
        </p:spPr>
        <p:txBody>
          <a:bodyPr>
            <a:normAutofit fontScale="90000"/>
          </a:bodyPr>
          <a:lstStyle/>
          <a:p>
            <a:pPr>
              <a:lnSpc>
                <a:spcPct val="107000"/>
              </a:lnSpc>
              <a:spcAft>
                <a:spcPts val="800"/>
              </a:spcAft>
            </a:pPr>
            <a:r>
              <a:rPr lang="en-IN" sz="3100" dirty="0">
                <a:solidFill>
                  <a:srgbClr val="002060"/>
                </a:solidFill>
                <a:effectLst/>
                <a:latin typeface="+mn-lt"/>
                <a:ea typeface="Calibri" panose="020F0502020204030204" pitchFamily="34" charset="0"/>
                <a:cs typeface="Mangal" panose="02040503050203030202" pitchFamily="18" charset="0"/>
              </a:rPr>
              <a:t>Mobile field service tracking</a:t>
            </a:r>
            <a:r>
              <a:rPr lang="en-IN" sz="2400" dirty="0">
                <a:effectLst/>
                <a:latin typeface="Calibri" panose="020F0502020204030204" pitchFamily="34" charset="0"/>
                <a:ea typeface="Calibri" panose="020F0502020204030204" pitchFamily="34" charset="0"/>
                <a:cs typeface="Mangal" panose="02040503050203030202" pitchFamily="18" charset="0"/>
              </a:rPr>
              <a:t/>
            </a:r>
            <a:br>
              <a:rPr lang="en-IN" sz="2400" dirty="0">
                <a:effectLst/>
                <a:latin typeface="Calibri" panose="020F0502020204030204" pitchFamily="34" charset="0"/>
                <a:ea typeface="Calibri" panose="020F0502020204030204" pitchFamily="34" charset="0"/>
                <a:cs typeface="Mangal" panose="02040503050203030202" pitchFamily="18" charset="0"/>
              </a:rPr>
            </a:br>
            <a:r>
              <a:rPr lang="en-IN" sz="2400" dirty="0">
                <a:effectLst/>
                <a:latin typeface="Calibri" panose="020F0502020204030204" pitchFamily="34" charset="0"/>
                <a:ea typeface="Calibri" panose="020F0502020204030204" pitchFamily="34" charset="0"/>
                <a:cs typeface="Mangal" panose="02040503050203030202" pitchFamily="18" charset="0"/>
              </a:rPr>
              <a:t>	</a:t>
            </a:r>
            <a:r>
              <a:rPr lang="en-IN" sz="2000" cap="none" dirty="0" smtClean="0">
                <a:effectLst/>
                <a:latin typeface="Times New Roman" panose="02020603050405020304" pitchFamily="18" charset="0"/>
                <a:ea typeface="Calibri" panose="020F0502020204030204" pitchFamily="34" charset="0"/>
                <a:cs typeface="Times New Roman" panose="02020603050405020304" pitchFamily="18" charset="0"/>
              </a:rPr>
              <a:t>Task execution by field service stuff should adhere to the plans. Real time tracking helps you control each task’s status and react when needed. With field service scheduling software and GPS integration, you can track your courier.</a:t>
            </a:r>
            <a:br>
              <a:rPr lang="en-IN" sz="2000" cap="none" dirty="0" smtClean="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smtClean="0">
                <a:effectLst/>
                <a:latin typeface="Calibri" panose="020F0502020204030204" pitchFamily="34" charset="0"/>
                <a:ea typeface="Calibri" panose="020F0502020204030204" pitchFamily="34" charset="0"/>
                <a:cs typeface="Mangal" panose="02040503050203030202" pitchFamily="18" charset="0"/>
              </a:rPr>
              <a:t> </a:t>
            </a:r>
            <a:r>
              <a:rPr lang="en-IN" sz="2400" dirty="0">
                <a:effectLst/>
                <a:latin typeface="Calibri" panose="020F0502020204030204" pitchFamily="34" charset="0"/>
                <a:ea typeface="Calibri" panose="020F0502020204030204" pitchFamily="34" charset="0"/>
                <a:cs typeface="Mangal" panose="02040503050203030202" pitchFamily="18" charset="0"/>
              </a:rPr>
              <a:t/>
            </a:r>
            <a:br>
              <a:rPr lang="en-IN" sz="2400" dirty="0">
                <a:effectLst/>
                <a:latin typeface="Calibri" panose="020F0502020204030204" pitchFamily="34" charset="0"/>
                <a:ea typeface="Calibri" panose="020F0502020204030204" pitchFamily="34" charset="0"/>
                <a:cs typeface="Mangal" panose="02040503050203030202" pitchFamily="18" charset="0"/>
              </a:rPr>
            </a:br>
            <a:r>
              <a:rPr lang="en-IN" sz="3100" dirty="0">
                <a:solidFill>
                  <a:srgbClr val="002060"/>
                </a:solidFill>
                <a:effectLst/>
                <a:latin typeface="+mn-lt"/>
                <a:ea typeface="Calibri" panose="020F0502020204030204" pitchFamily="34" charset="0"/>
                <a:cs typeface="Mangal" panose="02040503050203030202" pitchFamily="18" charset="0"/>
              </a:rPr>
              <a:t>Hybrid cloud and network</a:t>
            </a:r>
            <a:r>
              <a:rPr lang="en-IN" sz="1600" dirty="0">
                <a:effectLst/>
                <a:latin typeface="Calibri" panose="020F0502020204030204" pitchFamily="34" charset="0"/>
                <a:ea typeface="Calibri" panose="020F0502020204030204" pitchFamily="34" charset="0"/>
                <a:cs typeface="Mangal" panose="02040503050203030202" pitchFamily="18" charset="0"/>
              </a:rPr>
              <a:t/>
            </a:r>
            <a:br>
              <a:rPr lang="en-IN" sz="1600" dirty="0">
                <a:effectLst/>
                <a:latin typeface="Calibri" panose="020F0502020204030204" pitchFamily="34" charset="0"/>
                <a:ea typeface="Calibri" panose="020F0502020204030204" pitchFamily="34" charset="0"/>
                <a:cs typeface="Mangal" panose="02040503050203030202" pitchFamily="18" charset="0"/>
              </a:rPr>
            </a:br>
            <a:r>
              <a:rPr lang="en-IN" sz="1600" dirty="0">
                <a:effectLst/>
                <a:latin typeface="Calibri" panose="020F0502020204030204" pitchFamily="34" charset="0"/>
                <a:ea typeface="Calibri" panose="020F0502020204030204" pitchFamily="34" charset="0"/>
                <a:cs typeface="Mangal" panose="02040503050203030202" pitchFamily="18" charset="0"/>
              </a:rPr>
              <a:t>	</a:t>
            </a:r>
            <a:r>
              <a:rPr lang="en-IN" sz="2000" cap="none" dirty="0" smtClean="0">
                <a:effectLst/>
                <a:latin typeface="Times New Roman" panose="02020603050405020304" pitchFamily="18" charset="0"/>
                <a:ea typeface="Calibri" panose="020F0502020204030204" pitchFamily="34" charset="0"/>
                <a:cs typeface="Times New Roman" panose="02020603050405020304" pitchFamily="18" charset="0"/>
              </a:rPr>
              <a:t>This system will exploit the benefits of the public cloud while maintaining the control we need with the private cloud to enable dynamic and optimised workload placement of courier deliveries to the customers. </a:t>
            </a:r>
            <a:br>
              <a:rPr lang="en-IN" sz="2000" cap="none" dirty="0" smtClean="0">
                <a:effectLst/>
                <a:latin typeface="Times New Roman" panose="02020603050405020304" pitchFamily="18" charset="0"/>
                <a:ea typeface="Calibri" panose="020F0502020204030204" pitchFamily="34" charset="0"/>
                <a:cs typeface="Times New Roman" panose="02020603050405020304" pitchFamily="18" charset="0"/>
              </a:rPr>
            </a:br>
            <a:r>
              <a:rPr lang="en-IN" sz="2000" cap="none" dirty="0" smtClean="0">
                <a:effectLst/>
                <a:latin typeface="Times New Roman" panose="02020603050405020304" pitchFamily="18" charset="0"/>
                <a:ea typeface="Calibri" panose="020F0502020204030204" pitchFamily="34" charset="0"/>
                <a:cs typeface="Times New Roman" panose="02020603050405020304" pitchFamily="18" charset="0"/>
              </a:rPr>
              <a:t/>
            </a:r>
            <a:br>
              <a:rPr lang="en-IN" sz="2000" cap="none" dirty="0" smtClean="0">
                <a:effectLst/>
                <a:latin typeface="Times New Roman" panose="02020603050405020304" pitchFamily="18" charset="0"/>
                <a:ea typeface="Calibri" panose="020F0502020204030204" pitchFamily="34" charset="0"/>
                <a:cs typeface="Times New Roman" panose="02020603050405020304" pitchFamily="18" charset="0"/>
              </a:rPr>
            </a:br>
            <a:r>
              <a:rPr lang="en-IN" sz="1600" dirty="0">
                <a:effectLst/>
                <a:latin typeface="Calibri" panose="020F0502020204030204" pitchFamily="34" charset="0"/>
                <a:ea typeface="Calibri" panose="020F0502020204030204" pitchFamily="34" charset="0"/>
                <a:cs typeface="Mangal" panose="02040503050203030202" pitchFamily="18" charset="0"/>
              </a:rPr>
              <a:t> </a:t>
            </a:r>
            <a:br>
              <a:rPr lang="en-IN" sz="1600" dirty="0">
                <a:effectLst/>
                <a:latin typeface="Calibri" panose="020F0502020204030204" pitchFamily="34" charset="0"/>
                <a:ea typeface="Calibri" panose="020F0502020204030204" pitchFamily="34" charset="0"/>
                <a:cs typeface="Mangal" panose="02040503050203030202" pitchFamily="18" charset="0"/>
              </a:rPr>
            </a:br>
            <a:r>
              <a:rPr lang="en-IN" sz="3100" dirty="0">
                <a:solidFill>
                  <a:srgbClr val="002060"/>
                </a:solidFill>
                <a:effectLst/>
                <a:latin typeface="+mn-lt"/>
                <a:ea typeface="Calibri" panose="020F0502020204030204" pitchFamily="34" charset="0"/>
                <a:cs typeface="Mangal" panose="02040503050203030202" pitchFamily="18" charset="0"/>
              </a:rPr>
              <a:t>Social media handles</a:t>
            </a:r>
            <a:br>
              <a:rPr lang="en-IN" sz="3100" dirty="0">
                <a:solidFill>
                  <a:srgbClr val="002060"/>
                </a:solidFill>
                <a:effectLst/>
                <a:latin typeface="+mn-lt"/>
                <a:ea typeface="Calibri" panose="020F0502020204030204" pitchFamily="34" charset="0"/>
                <a:cs typeface="Mangal" panose="02040503050203030202" pitchFamily="18" charset="0"/>
              </a:rPr>
            </a:br>
            <a:r>
              <a:rPr lang="en-IN" sz="1600" dirty="0">
                <a:effectLst/>
                <a:latin typeface="Calibri" panose="020F0502020204030204" pitchFamily="34" charset="0"/>
                <a:ea typeface="Calibri" panose="020F0502020204030204" pitchFamily="34" charset="0"/>
                <a:cs typeface="Mangal" panose="02040503050203030202" pitchFamily="18" charset="0"/>
              </a:rPr>
              <a:t>	</a:t>
            </a:r>
            <a:r>
              <a:rPr lang="en-IN" sz="2000" cap="none" dirty="0" smtClean="0">
                <a:effectLst/>
                <a:latin typeface="Times New Roman" panose="02020603050405020304" pitchFamily="18" charset="0"/>
                <a:ea typeface="Calibri" panose="020F0502020204030204" pitchFamily="34" charset="0"/>
                <a:cs typeface="Times New Roman" panose="02020603050405020304" pitchFamily="18" charset="0"/>
              </a:rPr>
              <a:t>The it department will look after the technicalities revolving around the social media handles regarding their privacy and security. The analytics sub-department will also look after the social media handle insight provided by the social media platforms.</a:t>
            </a:r>
            <a:endParaRPr lang="en-IN" sz="2000" cap="none"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6489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A32B2F-76F2-4859-9DA3-7181233117BD}"/>
              </a:ext>
            </a:extLst>
          </p:cNvPr>
          <p:cNvSpPr>
            <a:spLocks noGrp="1"/>
          </p:cNvSpPr>
          <p:nvPr>
            <p:ph type="title"/>
          </p:nvPr>
        </p:nvSpPr>
        <p:spPr>
          <a:xfrm>
            <a:off x="1660595" y="1036485"/>
            <a:ext cx="9429030" cy="4458879"/>
          </a:xfrm>
        </p:spPr>
        <p:txBody>
          <a:bodyPr>
            <a:normAutofit/>
          </a:bodyPr>
          <a:lstStyle/>
          <a:p>
            <a:pPr>
              <a:lnSpc>
                <a:spcPct val="107000"/>
              </a:lnSpc>
              <a:spcAft>
                <a:spcPts val="800"/>
              </a:spcAft>
            </a:pPr>
            <a:r>
              <a:rPr lang="en-IN" sz="3100" dirty="0">
                <a:solidFill>
                  <a:srgbClr val="002060"/>
                </a:solidFill>
                <a:effectLst/>
                <a:latin typeface="+mn-lt"/>
                <a:ea typeface="Calibri" panose="020F0502020204030204" pitchFamily="34" charset="0"/>
                <a:cs typeface="Mangal" panose="02040503050203030202" pitchFamily="18" charset="0"/>
              </a:rPr>
              <a:t>ERP – enterprise resource planning</a:t>
            </a:r>
            <a:r>
              <a:rPr lang="en-IN" sz="2400" dirty="0">
                <a:effectLst/>
                <a:latin typeface="Calibri" panose="020F0502020204030204" pitchFamily="34" charset="0"/>
                <a:ea typeface="Calibri" panose="020F0502020204030204" pitchFamily="34" charset="0"/>
                <a:cs typeface="Mangal" panose="02040503050203030202" pitchFamily="18" charset="0"/>
              </a:rPr>
              <a:t/>
            </a:r>
            <a:br>
              <a:rPr lang="en-IN" sz="2400" dirty="0">
                <a:effectLst/>
                <a:latin typeface="Calibri" panose="020F0502020204030204" pitchFamily="34" charset="0"/>
                <a:ea typeface="Calibri" panose="020F0502020204030204" pitchFamily="34" charset="0"/>
                <a:cs typeface="Mangal" panose="02040503050203030202" pitchFamily="18" charset="0"/>
              </a:rPr>
            </a:br>
            <a:r>
              <a:rPr lang="en-IN" sz="2400" dirty="0" smtClean="0">
                <a:effectLst/>
                <a:latin typeface="Calibri" panose="020F0502020204030204" pitchFamily="34" charset="0"/>
                <a:ea typeface="Calibri" panose="020F0502020204030204" pitchFamily="34" charset="0"/>
                <a:cs typeface="Mangal" panose="02040503050203030202" pitchFamily="18" charset="0"/>
              </a:rPr>
              <a:t>	</a:t>
            </a:r>
            <a:r>
              <a:rPr lang="en-IN" sz="2000" cap="none" dirty="0" smtClean="0">
                <a:effectLst/>
                <a:latin typeface="Times New Roman" panose="02020603050405020304" pitchFamily="18" charset="0"/>
                <a:ea typeface="Calibri" panose="020F0502020204030204" pitchFamily="34" charset="0"/>
                <a:cs typeface="Times New Roman" panose="02020603050405020304" pitchFamily="18" charset="0"/>
              </a:rPr>
              <a:t>There should be high degree of integration among this is team and process is we need to align this strategy such as order, reception management, financial management, HR etc. For this we subscribe to our ERP module most probably SAP.</a:t>
            </a:r>
            <a:br>
              <a:rPr lang="en-IN" sz="2000" cap="none" dirty="0" smtClean="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Calibri" panose="020F0502020204030204" pitchFamily="34" charset="0"/>
                <a:ea typeface="Calibri" panose="020F0502020204030204" pitchFamily="34" charset="0"/>
                <a:cs typeface="Mangal" panose="02040503050203030202" pitchFamily="18" charset="0"/>
              </a:rPr>
              <a:t> </a:t>
            </a:r>
            <a:br>
              <a:rPr lang="en-IN" sz="2400" dirty="0">
                <a:effectLst/>
                <a:latin typeface="Calibri" panose="020F0502020204030204" pitchFamily="34" charset="0"/>
                <a:ea typeface="Calibri" panose="020F0502020204030204" pitchFamily="34" charset="0"/>
                <a:cs typeface="Mangal" panose="02040503050203030202" pitchFamily="18" charset="0"/>
              </a:rPr>
            </a:br>
            <a:r>
              <a:rPr lang="en-IN" sz="3100" dirty="0">
                <a:effectLst/>
                <a:latin typeface="Calibri" panose="020F0502020204030204" pitchFamily="34" charset="0"/>
                <a:ea typeface="Calibri" panose="020F0502020204030204" pitchFamily="34" charset="0"/>
                <a:cs typeface="Mangal" panose="02040503050203030202" pitchFamily="18" charset="0"/>
              </a:rPr>
              <a:t> </a:t>
            </a:r>
            <a:r>
              <a:rPr lang="en-IN" sz="3100" dirty="0">
                <a:solidFill>
                  <a:srgbClr val="002060"/>
                </a:solidFill>
                <a:effectLst/>
                <a:latin typeface="+mn-lt"/>
                <a:ea typeface="Calibri" panose="020F0502020204030204" pitchFamily="34" charset="0"/>
                <a:cs typeface="Mangal" panose="02040503050203030202" pitchFamily="18" charset="0"/>
              </a:rPr>
              <a:t>Server system</a:t>
            </a:r>
            <a:br>
              <a:rPr lang="en-IN" sz="3100" dirty="0">
                <a:solidFill>
                  <a:srgbClr val="002060"/>
                </a:solidFill>
                <a:effectLst/>
                <a:latin typeface="+mn-lt"/>
                <a:ea typeface="Calibri" panose="020F0502020204030204" pitchFamily="34" charset="0"/>
                <a:cs typeface="Mangal" panose="02040503050203030202" pitchFamily="18" charset="0"/>
              </a:rPr>
            </a:br>
            <a:r>
              <a:rPr lang="en-IN" sz="2400" dirty="0">
                <a:effectLst/>
                <a:latin typeface="Calibri" panose="020F0502020204030204" pitchFamily="34" charset="0"/>
                <a:ea typeface="Calibri" panose="020F0502020204030204" pitchFamily="34" charset="0"/>
                <a:cs typeface="Mangal" panose="02040503050203030202" pitchFamily="18" charset="0"/>
              </a:rPr>
              <a:t>	</a:t>
            </a:r>
            <a:r>
              <a:rPr lang="en-IN" sz="2000" cap="none" dirty="0" smtClean="0">
                <a:effectLst/>
                <a:latin typeface="Times New Roman" panose="02020603050405020304" pitchFamily="18" charset="0"/>
                <a:ea typeface="Calibri" panose="020F0502020204030204" pitchFamily="34" charset="0"/>
                <a:cs typeface="Times New Roman" panose="02020603050405020304" pitchFamily="18" charset="0"/>
              </a:rPr>
              <a:t>The department will try to create for dedicated server room with a server expert whose work will resolve around setting up a server, managing it, troubleshooting, setting up email exchange services, putting up a firewall.</a:t>
            </a:r>
            <a:endParaRPr lang="en-IN" sz="2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826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CDFE5D-801A-4940-807E-E4B9B045C6E3}"/>
              </a:ext>
            </a:extLst>
          </p:cNvPr>
          <p:cNvSpPr>
            <a:spLocks noGrp="1"/>
          </p:cNvSpPr>
          <p:nvPr>
            <p:ph type="title"/>
          </p:nvPr>
        </p:nvSpPr>
        <p:spPr>
          <a:xfrm>
            <a:off x="1777135" y="830298"/>
            <a:ext cx="9303901" cy="5077443"/>
          </a:xfrm>
        </p:spPr>
        <p:txBody>
          <a:bodyPr>
            <a:noAutofit/>
          </a:bodyPr>
          <a:lstStyle/>
          <a:p>
            <a:pPr>
              <a:lnSpc>
                <a:spcPct val="150000"/>
              </a:lnSpc>
            </a:pPr>
            <a:r>
              <a:rPr lang="en-IN" sz="2800" dirty="0">
                <a:solidFill>
                  <a:srgbClr val="002060"/>
                </a:solidFill>
                <a:effectLst/>
                <a:latin typeface="+mn-lt"/>
                <a:ea typeface="Calibri" panose="020F0502020204030204" pitchFamily="34" charset="0"/>
                <a:cs typeface="Mangal" panose="02040503050203030202" pitchFamily="18" charset="0"/>
              </a:rPr>
              <a:t>Service desk</a:t>
            </a:r>
            <a:r>
              <a:rPr lang="en-IN" sz="2400" dirty="0">
                <a:effectLst/>
                <a:latin typeface="Calibri" panose="020F0502020204030204" pitchFamily="34" charset="0"/>
                <a:ea typeface="Calibri" panose="020F0502020204030204" pitchFamily="34" charset="0"/>
                <a:cs typeface="Mangal" panose="02040503050203030202" pitchFamily="18" charset="0"/>
              </a:rPr>
              <a:t/>
            </a:r>
            <a:br>
              <a:rPr lang="en-IN" sz="2400" dirty="0">
                <a:effectLst/>
                <a:latin typeface="Calibri" panose="020F0502020204030204" pitchFamily="34" charset="0"/>
                <a:ea typeface="Calibri" panose="020F0502020204030204" pitchFamily="34" charset="0"/>
                <a:cs typeface="Mangal" panose="02040503050203030202" pitchFamily="18" charset="0"/>
              </a:rPr>
            </a:br>
            <a:r>
              <a:rPr lang="en-IN" sz="2400" dirty="0" smtClean="0">
                <a:effectLst/>
                <a:latin typeface="Calibri" panose="020F0502020204030204" pitchFamily="34" charset="0"/>
                <a:ea typeface="Calibri" panose="020F0502020204030204" pitchFamily="34" charset="0"/>
                <a:cs typeface="Mangal" panose="02040503050203030202" pitchFamily="18" charset="0"/>
              </a:rPr>
              <a:t>	</a:t>
            </a:r>
            <a: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t>Available 24/7, service desk is a multichannel single point of contact with highly experienced IT specialist. Our service desk is all about delivering the right support and top customer experience. </a:t>
            </a:r>
            <a:b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br>
            <a: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t> </a:t>
            </a:r>
            <a:b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br>
            <a:r>
              <a:rPr lang="en-IN" sz="2800" dirty="0" smtClean="0">
                <a:solidFill>
                  <a:srgbClr val="002060"/>
                </a:solidFill>
                <a:effectLst/>
                <a:latin typeface="+mn-lt"/>
                <a:ea typeface="Calibri" panose="020F0502020204030204" pitchFamily="34" charset="0"/>
                <a:cs typeface="Mangal" panose="02040503050203030202" pitchFamily="18" charset="0"/>
              </a:rPr>
              <a:t>Communication </a:t>
            </a:r>
            <a:r>
              <a:rPr lang="en-IN" sz="2800" dirty="0">
                <a:solidFill>
                  <a:srgbClr val="002060"/>
                </a:solidFill>
                <a:effectLst/>
                <a:latin typeface="+mn-lt"/>
                <a:ea typeface="Calibri" panose="020F0502020204030204" pitchFamily="34" charset="0"/>
                <a:cs typeface="Mangal" panose="02040503050203030202" pitchFamily="18" charset="0"/>
              </a:rPr>
              <a:t>and feedback</a:t>
            </a:r>
            <a:br>
              <a:rPr lang="en-IN" sz="2800" dirty="0">
                <a:solidFill>
                  <a:srgbClr val="002060"/>
                </a:solidFill>
                <a:effectLst/>
                <a:latin typeface="+mn-lt"/>
                <a:ea typeface="Calibri" panose="020F0502020204030204" pitchFamily="34" charset="0"/>
                <a:cs typeface="Mangal" panose="02040503050203030202" pitchFamily="18" charset="0"/>
              </a:rPr>
            </a:br>
            <a:r>
              <a:rPr lang="en-IN" sz="2400" dirty="0">
                <a:effectLst/>
                <a:latin typeface="Calibri" panose="020F0502020204030204" pitchFamily="34" charset="0"/>
                <a:ea typeface="Calibri" panose="020F0502020204030204" pitchFamily="34" charset="0"/>
                <a:cs typeface="Mangal" panose="02040503050203030202" pitchFamily="18" charset="0"/>
              </a:rPr>
              <a:t>	</a:t>
            </a:r>
            <a:r>
              <a:rPr lang="en-IN" sz="1800" cap="none" dirty="0" smtClean="0">
                <a:effectLst/>
                <a:latin typeface="Times New Roman" panose="02020603050405020304" pitchFamily="18" charset="0"/>
                <a:ea typeface="Calibri" panose="020F0502020204030204" pitchFamily="34" charset="0"/>
                <a:cs typeface="Times New Roman" panose="02020603050405020304" pitchFamily="18" charset="0"/>
              </a:rPr>
              <a:t>To avoid situations which lead to customer dissatisfaction, we will communicate effectively by sending notifications or text messages of the issue, including details of when a parcel will deliver. </a:t>
            </a:r>
            <a:endParaRPr lang="en-IN"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520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0961A0C-C03D-4BEA-9B7A-CF23DF506276}"/>
              </a:ext>
            </a:extLst>
          </p:cNvPr>
          <p:cNvSpPr/>
          <p:nvPr/>
        </p:nvSpPr>
        <p:spPr>
          <a:xfrm>
            <a:off x="1958175" y="2752165"/>
            <a:ext cx="8413989" cy="1446550"/>
          </a:xfrm>
          <a:prstGeom prst="rect">
            <a:avLst/>
          </a:prstGeom>
          <a:noFill/>
        </p:spPr>
        <p:txBody>
          <a:bodyPr wrap="square" lIns="91440" tIns="45720" rIns="91440" bIns="45720">
            <a:spAutoFit/>
          </a:bodyPr>
          <a:lstStyle/>
          <a:p>
            <a:pPr algn="ct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THANK YOU</a:t>
            </a:r>
          </a:p>
        </p:txBody>
      </p:sp>
    </p:spTree>
    <p:extLst>
      <p:ext uri="{BB962C8B-B14F-4D97-AF65-F5344CB8AC3E}">
        <p14:creationId xmlns:p14="http://schemas.microsoft.com/office/powerpoint/2010/main" val="2845320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E02D4D-6FC1-4599-932F-D29A75E05143}"/>
              </a:ext>
            </a:extLst>
          </p:cNvPr>
          <p:cNvSpPr>
            <a:spLocks noGrp="1"/>
          </p:cNvSpPr>
          <p:nvPr>
            <p:ph type="title"/>
          </p:nvPr>
        </p:nvSpPr>
        <p:spPr>
          <a:xfrm>
            <a:off x="1080655" y="420339"/>
            <a:ext cx="9914859" cy="559259"/>
          </a:xfrm>
        </p:spPr>
        <p:txBody>
          <a:bodyPr>
            <a:normAutofit/>
          </a:bodyPr>
          <a:lstStyle/>
          <a:p>
            <a:r>
              <a:rPr lang="en-US" sz="3200" b="1" dirty="0">
                <a:solidFill>
                  <a:srgbClr val="C00000"/>
                </a:solidFill>
                <a:latin typeface="Times New Roman" panose="02020603050405020304" pitchFamily="18" charset="0"/>
                <a:cs typeface="Times New Roman" panose="02020603050405020304" pitchFamily="18" charset="0"/>
              </a:rPr>
              <a:t>Recruitment Plan</a:t>
            </a:r>
          </a:p>
        </p:txBody>
      </p:sp>
      <p:graphicFrame>
        <p:nvGraphicFramePr>
          <p:cNvPr id="4" name="Content Placeholder 3">
            <a:extLst>
              <a:ext uri="{FF2B5EF4-FFF2-40B4-BE49-F238E27FC236}">
                <a16:creationId xmlns="" xmlns:a16="http://schemas.microsoft.com/office/drawing/2014/main" id="{05F89428-0F0F-4CE9-9E01-4502A7842B58}"/>
              </a:ext>
            </a:extLst>
          </p:cNvPr>
          <p:cNvGraphicFramePr>
            <a:graphicFrameLocks noGrp="1"/>
          </p:cNvGraphicFramePr>
          <p:nvPr>
            <p:ph idx="1"/>
            <p:extLst>
              <p:ext uri="{D42A27DB-BD31-4B8C-83A1-F6EECF244321}">
                <p14:modId xmlns:p14="http://schemas.microsoft.com/office/powerpoint/2010/main" val="2711447708"/>
              </p:ext>
            </p:extLst>
          </p:nvPr>
        </p:nvGraphicFramePr>
        <p:xfrm>
          <a:off x="1080655" y="1149927"/>
          <a:ext cx="9464110" cy="5059791"/>
        </p:xfrm>
        <a:graphic>
          <a:graphicData uri="http://schemas.openxmlformats.org/drawingml/2006/table">
            <a:tbl>
              <a:tblPr firstRow="1" firstCol="1" bandRow="1">
                <a:tableStyleId>{5C22544A-7EE6-4342-B048-85BDC9FD1C3A}</a:tableStyleId>
              </a:tblPr>
              <a:tblGrid>
                <a:gridCol w="501087">
                  <a:extLst>
                    <a:ext uri="{9D8B030D-6E8A-4147-A177-3AD203B41FA5}">
                      <a16:colId xmlns="" xmlns:a16="http://schemas.microsoft.com/office/drawing/2014/main" val="1858287402"/>
                    </a:ext>
                  </a:extLst>
                </a:gridCol>
                <a:gridCol w="2237912">
                  <a:extLst>
                    <a:ext uri="{9D8B030D-6E8A-4147-A177-3AD203B41FA5}">
                      <a16:colId xmlns="" xmlns:a16="http://schemas.microsoft.com/office/drawing/2014/main" val="527974078"/>
                    </a:ext>
                  </a:extLst>
                </a:gridCol>
                <a:gridCol w="1900573">
                  <a:extLst>
                    <a:ext uri="{9D8B030D-6E8A-4147-A177-3AD203B41FA5}">
                      <a16:colId xmlns="" xmlns:a16="http://schemas.microsoft.com/office/drawing/2014/main" val="2901830117"/>
                    </a:ext>
                  </a:extLst>
                </a:gridCol>
                <a:gridCol w="1239362">
                  <a:extLst>
                    <a:ext uri="{9D8B030D-6E8A-4147-A177-3AD203B41FA5}">
                      <a16:colId xmlns="" xmlns:a16="http://schemas.microsoft.com/office/drawing/2014/main" val="2087107204"/>
                    </a:ext>
                  </a:extLst>
                </a:gridCol>
                <a:gridCol w="3585176">
                  <a:extLst>
                    <a:ext uri="{9D8B030D-6E8A-4147-A177-3AD203B41FA5}">
                      <a16:colId xmlns="" xmlns:a16="http://schemas.microsoft.com/office/drawing/2014/main" val="3124575986"/>
                    </a:ext>
                  </a:extLst>
                </a:gridCol>
              </a:tblGrid>
              <a:tr h="917117">
                <a:tc>
                  <a:txBody>
                    <a:bodyPr/>
                    <a:lstStyle/>
                    <a:p>
                      <a:pPr marL="0" marR="0" algn="ctr">
                        <a:lnSpc>
                          <a:spcPct val="107000"/>
                        </a:lnSpc>
                        <a:spcBef>
                          <a:spcPts val="0"/>
                        </a:spcBef>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Sr</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smtClean="0">
                          <a:solidFill>
                            <a:schemeClr val="tx1"/>
                          </a:solidFill>
                          <a:effectLst/>
                          <a:latin typeface="Times New Roman" panose="02020603050405020304" pitchFamily="18" charset="0"/>
                          <a:cs typeface="Times New Roman" panose="02020603050405020304" pitchFamily="18" charset="0"/>
                        </a:rPr>
                        <a:t>No</a:t>
                      </a: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Designation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Department Managers </a:t>
                      </a:r>
                      <a:endPar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Salary (average salary as per month)</a:t>
                      </a:r>
                      <a:endPar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a:solidFill>
                            <a:schemeClr val="tx1"/>
                          </a:solidFill>
                          <a:effectLst/>
                          <a:latin typeface="Times New Roman" panose="02020603050405020304" pitchFamily="18" charset="0"/>
                          <a:cs typeface="Times New Roman" panose="02020603050405020304" pitchFamily="18" charset="0"/>
                        </a:rPr>
                        <a:t>Qualification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88205011"/>
                  </a:ext>
                </a:extLst>
              </a:tr>
              <a:tr h="1456440">
                <a:tc>
                  <a:txBody>
                    <a:bodyPr/>
                    <a:lstStyle/>
                    <a:p>
                      <a:pPr marL="0" marR="0" algn="ctr">
                        <a:lnSpc>
                          <a:spcPct val="107000"/>
                        </a:lnSpc>
                        <a:spcBef>
                          <a:spcPts val="0"/>
                        </a:spcBef>
                        <a:spcAft>
                          <a:spcPts val="0"/>
                        </a:spcAft>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Management team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Administration Manager</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Marketing Manager</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Human Resource Manager</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Business Analytics</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Finance</a:t>
                      </a:r>
                    </a:p>
                    <a:p>
                      <a:pPr marL="0" marR="0" algn="ctr">
                        <a:lnSpc>
                          <a:spcPct val="107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Manager</a:t>
                      </a:r>
                      <a:endParaRPr lang="en-US" sz="1400" dirty="0">
                        <a:effectLst/>
                        <a:latin typeface="Times New Roman" panose="02020603050405020304" pitchFamily="18"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1,00,000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Bachelor’s degree 3years + MBA ( 3-year experience)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95031239"/>
                  </a:ext>
                </a:extLst>
              </a:tr>
              <a:tr h="609245">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Software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Project manger</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Software </a:t>
                      </a:r>
                      <a:r>
                        <a:rPr lang="en-US" sz="1400" dirty="0" smtClean="0">
                          <a:effectLst/>
                          <a:latin typeface="Times New Roman" panose="02020603050405020304" pitchFamily="18" charset="0"/>
                          <a:cs typeface="Times New Roman" panose="02020603050405020304" pitchFamily="18" charset="0"/>
                        </a:rPr>
                        <a:t>manager</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25,00,000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BE </a:t>
                      </a:r>
                      <a:r>
                        <a:rPr lang="en-US" sz="1400" dirty="0" smtClean="0">
                          <a:effectLst/>
                          <a:latin typeface="Times New Roman" panose="02020603050405020304" pitchFamily="18" charset="0"/>
                          <a:cs typeface="Times New Roman" panose="02020603050405020304" pitchFamily="18" charset="0"/>
                        </a:rPr>
                        <a:t>Engineer (2 years</a:t>
                      </a:r>
                      <a:r>
                        <a:rPr lang="en-US" sz="1400" baseline="0" dirty="0" smtClean="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experience</a:t>
                      </a: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06776892"/>
                  </a:ext>
                </a:extLst>
              </a:tr>
              <a:tr h="1082349">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Drone Operator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Navigate  Drone </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Weather monitoring  </a:t>
                      </a: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50,000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SSC /HSC + Remote Pilot Certificate from FAA (2-year experience)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06647117"/>
                  </a:ext>
                </a:extLst>
              </a:tr>
              <a:tr h="427144">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Software development team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Program Manager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70,000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BE technical </a:t>
                      </a:r>
                      <a:r>
                        <a:rPr lang="en-US" sz="1400" dirty="0" smtClean="0">
                          <a:effectLst/>
                          <a:latin typeface="Times New Roman" panose="02020603050405020304" pitchFamily="18" charset="0"/>
                          <a:cs typeface="Times New Roman" panose="02020603050405020304" pitchFamily="18" charset="0"/>
                        </a:rPr>
                        <a:t>(3-year experience)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62501263"/>
                  </a:ext>
                </a:extLst>
              </a:tr>
              <a:tr h="427144">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Support Staff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Packaging manager </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Customer care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20,000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HSC Passed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01" marR="422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71219573"/>
                  </a:ext>
                </a:extLst>
              </a:tr>
            </a:tbl>
          </a:graphicData>
        </a:graphic>
      </p:graphicFrame>
    </p:spTree>
    <p:extLst>
      <p:ext uri="{BB962C8B-B14F-4D97-AF65-F5344CB8AC3E}">
        <p14:creationId xmlns:p14="http://schemas.microsoft.com/office/powerpoint/2010/main" val="3488363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622360-A380-406D-AB7D-AD1B986E0F3C}"/>
              </a:ext>
            </a:extLst>
          </p:cNvPr>
          <p:cNvSpPr>
            <a:spLocks noGrp="1"/>
          </p:cNvSpPr>
          <p:nvPr>
            <p:ph type="title"/>
          </p:nvPr>
        </p:nvSpPr>
        <p:spPr>
          <a:xfrm>
            <a:off x="1604505" y="518950"/>
            <a:ext cx="4679755" cy="825756"/>
          </a:xfrm>
        </p:spPr>
        <p:txBody>
          <a:bodyPr>
            <a:norm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Training </a:t>
            </a:r>
            <a:r>
              <a:rPr lang="en-US" sz="4000" b="1" dirty="0">
                <a:solidFill>
                  <a:srgbClr val="C00000"/>
                </a:solidFill>
                <a:latin typeface="Times New Roman" panose="02020603050405020304" pitchFamily="18" charset="0"/>
                <a:cs typeface="Times New Roman" panose="02020603050405020304" pitchFamily="18" charset="0"/>
              </a:rPr>
              <a:t>Plan</a:t>
            </a:r>
          </a:p>
        </p:txBody>
      </p:sp>
      <p:sp>
        <p:nvSpPr>
          <p:cNvPr id="7" name="Content Placeholder 6">
            <a:extLst>
              <a:ext uri="{FF2B5EF4-FFF2-40B4-BE49-F238E27FC236}">
                <a16:creationId xmlns="" xmlns:a16="http://schemas.microsoft.com/office/drawing/2014/main" id="{1546CA58-69D0-4C83-8B21-6CA5896FF1D8}"/>
              </a:ext>
            </a:extLst>
          </p:cNvPr>
          <p:cNvSpPr>
            <a:spLocks noGrp="1"/>
          </p:cNvSpPr>
          <p:nvPr>
            <p:ph idx="1"/>
          </p:nvPr>
        </p:nvSpPr>
        <p:spPr>
          <a:xfrm>
            <a:off x="1449023" y="1747303"/>
            <a:ext cx="9914860" cy="4123318"/>
          </a:xfrm>
        </p:spPr>
        <p:txBody>
          <a:bodyPr/>
          <a:lstStyle/>
          <a:p>
            <a:pPr marR="0" indent="0">
              <a:lnSpc>
                <a:spcPct val="107000"/>
              </a:lnSpc>
              <a:spcBef>
                <a:spcPts val="0"/>
              </a:spcBef>
              <a:spcAft>
                <a:spcPts val="0"/>
              </a:spcAft>
              <a:buNone/>
            </a:pPr>
            <a:r>
              <a:rPr lang="en-US" sz="1800" b="1" dirty="0">
                <a:solidFill>
                  <a:srgbClr val="002060"/>
                </a:solidFill>
                <a:effectLst/>
                <a:ea typeface="Calibri" panose="020F0502020204030204" pitchFamily="34" charset="0"/>
                <a:cs typeface="Calibri" panose="020F0502020204030204" pitchFamily="34" charset="0"/>
              </a:rPr>
              <a:t>TEAM TRAINING PLAN </a:t>
            </a:r>
            <a:endParaRPr lang="en-US" sz="1800" b="1" dirty="0">
              <a:solidFill>
                <a:srgbClr val="002060"/>
              </a:solidFill>
              <a:effectLst/>
              <a:ea typeface="Calibri" panose="020F0502020204030204" pitchFamily="34" charset="0"/>
              <a:cs typeface="Times New Roman" panose="02020603050405020304" pitchFamily="18" charset="0"/>
            </a:endParaRPr>
          </a:p>
          <a:p>
            <a:pPr marR="0" indent="0" algn="just">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Training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 process where employees improve decision making , problem solving , working in team by coordinating with team members. Training helps for achieving </a:t>
            </a: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goals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helps improving </a:t>
            </a: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tools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equipment, documents or materials that trainees will use when fully trained.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tx1"/>
              </a:buClr>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Managerial and Supervisory Skills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Communication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skills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Products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Service Training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Technical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skills and development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Making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workplace more enjoyable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buFont typeface="+mj-lt"/>
              <a:buAutoNum type="arabicPeriod"/>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Motivating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employees</a:t>
            </a:r>
          </a:p>
          <a:p>
            <a:pPr marL="342900" indent="-342900">
              <a:lnSpc>
                <a:spcPct val="100000"/>
              </a:lnSpc>
              <a:spcBef>
                <a:spcPts val="0"/>
              </a:spcBef>
              <a:buFont typeface="+mj-lt"/>
              <a:buAutoNum type="arabicPeriod"/>
            </a:pPr>
            <a:r>
              <a:rPr lang="en-US" sz="1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Time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Management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1162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C8D3E7E-B5CD-49E5-86C5-5FDC485D4968}"/>
              </a:ext>
            </a:extLst>
          </p:cNvPr>
          <p:cNvSpPr txBox="1"/>
          <p:nvPr/>
        </p:nvSpPr>
        <p:spPr>
          <a:xfrm>
            <a:off x="1467767" y="931831"/>
            <a:ext cx="8728364" cy="4967770"/>
          </a:xfrm>
          <a:prstGeom prst="rect">
            <a:avLst/>
          </a:prstGeom>
          <a:noFill/>
        </p:spPr>
        <p:txBody>
          <a:bodyPr wrap="square">
            <a:spAutoFit/>
          </a:bodyPr>
          <a:lstStyle/>
          <a:p>
            <a:pPr marL="274320" marR="0">
              <a:lnSpc>
                <a:spcPct val="107000"/>
              </a:lnSpc>
              <a:spcBef>
                <a:spcPts val="0"/>
              </a:spcBef>
              <a:spcAft>
                <a:spcPts val="0"/>
              </a:spcAft>
            </a:pPr>
            <a:r>
              <a:rPr lang="en-US" sz="2000" b="1" dirty="0" smtClean="0">
                <a:solidFill>
                  <a:srgbClr val="002060"/>
                </a:solidFill>
                <a:effectLst/>
                <a:ea typeface="Calibri" panose="020F0502020204030204" pitchFamily="34" charset="0"/>
                <a:cs typeface="Calibri" panose="020F0502020204030204" pitchFamily="34" charset="0"/>
              </a:rPr>
              <a:t>BASIC </a:t>
            </a:r>
            <a:r>
              <a:rPr lang="en-US" sz="2000" b="1" dirty="0">
                <a:solidFill>
                  <a:srgbClr val="002060"/>
                </a:solidFill>
                <a:effectLst/>
                <a:ea typeface="Calibri" panose="020F0502020204030204" pitchFamily="34" charset="0"/>
                <a:cs typeface="Calibri" panose="020F0502020204030204" pitchFamily="34" charset="0"/>
              </a:rPr>
              <a:t>TRAINING MODULE FOR </a:t>
            </a:r>
            <a:r>
              <a:rPr lang="en-US" sz="2000" b="1" dirty="0" smtClean="0">
                <a:solidFill>
                  <a:srgbClr val="002060"/>
                </a:solidFill>
                <a:effectLst/>
                <a:ea typeface="Calibri" panose="020F0502020204030204" pitchFamily="34" charset="0"/>
                <a:cs typeface="Calibri" panose="020F0502020204030204" pitchFamily="34" charset="0"/>
              </a:rPr>
              <a:t>WORKFORCE</a:t>
            </a:r>
            <a:endParaRPr lang="en-US" sz="2000" b="1" dirty="0">
              <a:solidFill>
                <a:srgbClr val="002060"/>
              </a:solidFill>
              <a:effectLst/>
              <a:ea typeface="Calibri" panose="020F0502020204030204" pitchFamily="34" charset="0"/>
              <a:cs typeface="Times New Roman" panose="02020603050405020304" pitchFamily="18" charset="0"/>
            </a:endParaRPr>
          </a:p>
          <a:p>
            <a:pPr marL="27432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100000"/>
              <a:buFont typeface="+mj-lt"/>
              <a:buAutoNum type="arabicPeriod"/>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Introduction to the company</a:t>
            </a:r>
          </a:p>
          <a:p>
            <a:pPr marL="342900" marR="0" lvl="0" indent="-342900">
              <a:lnSpc>
                <a:spcPct val="107000"/>
              </a:lnSpc>
              <a:spcBef>
                <a:spcPts val="0"/>
              </a:spcBef>
              <a:spcAft>
                <a:spcPts val="0"/>
              </a:spcAft>
              <a:buSzPct val="100000"/>
              <a:buFont typeface="+mj-lt"/>
              <a:buAutoNum type="arabicPeriod"/>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Health &amp; Safety in the workplace</a:t>
            </a:r>
          </a:p>
          <a:p>
            <a:pPr marL="342900" marR="0" lvl="0" indent="-342900">
              <a:lnSpc>
                <a:spcPct val="107000"/>
              </a:lnSpc>
              <a:spcBef>
                <a:spcPts val="0"/>
              </a:spcBef>
              <a:spcAft>
                <a:spcPts val="0"/>
              </a:spcAft>
              <a:buSzPct val="100000"/>
              <a:buFont typeface="+mj-lt"/>
              <a:buAutoNum type="arabicPeriod"/>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Systems training on Epos</a:t>
            </a:r>
          </a:p>
          <a:p>
            <a:pPr marL="342900" marR="0" lvl="0" indent="-342900">
              <a:lnSpc>
                <a:spcPct val="107000"/>
              </a:lnSpc>
              <a:spcBef>
                <a:spcPts val="0"/>
              </a:spcBef>
              <a:spcAft>
                <a:spcPts val="800"/>
              </a:spcAft>
              <a:buSzPct val="100000"/>
              <a:buFont typeface="+mj-lt"/>
              <a:buAutoNum type="arabicPeriod"/>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Discipline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1600" b="1" dirty="0" smtClean="0">
                <a:effectLst/>
                <a:ea typeface="Calibri" panose="020F0502020204030204" pitchFamily="34" charset="0"/>
                <a:cs typeface="Calibri" panose="020F0502020204030204" pitchFamily="34" charset="0"/>
              </a:rPr>
              <a:t>TRAINING </a:t>
            </a:r>
            <a:r>
              <a:rPr lang="en-US" sz="1600" b="1" dirty="0">
                <a:effectLst/>
                <a:ea typeface="Calibri" panose="020F0502020204030204" pitchFamily="34" charset="0"/>
                <a:cs typeface="Calibri" panose="020F0502020204030204" pitchFamily="34" charset="0"/>
              </a:rPr>
              <a:t>FOR PRODUCTS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Pre-Flight Checklist &amp; Compass Calibration</a:t>
            </a:r>
          </a:p>
          <a:p>
            <a:pPr marL="342900" marR="0" lvl="0" indent="-342900">
              <a:lnSpc>
                <a:spcPct val="107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How to Safely Launch Your Drone</a:t>
            </a:r>
          </a:p>
          <a:p>
            <a:pPr marL="342900" marR="0" lvl="0" indent="-342900">
              <a:lnSpc>
                <a:spcPct val="107000"/>
              </a:lnSpc>
              <a:spcBef>
                <a:spcPts val="0"/>
              </a:spcBef>
              <a:spcAft>
                <a:spcPts val="0"/>
              </a:spcAft>
              <a:buFont typeface="+mj-lt"/>
              <a:buAutoNum type="arabicPeriod"/>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Basic </a:t>
            </a:r>
            <a:r>
              <a:rPr lang="en-US" dirty="0">
                <a:effectLst/>
                <a:latin typeface="Times New Roman" panose="02020603050405020304" pitchFamily="18" charset="0"/>
                <a:ea typeface="Calibri" panose="020F0502020204030204" pitchFamily="34" charset="0"/>
                <a:cs typeface="Times New Roman" panose="02020603050405020304" pitchFamily="18" charset="0"/>
              </a:rPr>
              <a:t>Drone Controls &amp; Responsive Control</a:t>
            </a:r>
          </a:p>
          <a:p>
            <a:pPr marL="342900" marR="0" lvl="0" indent="-342900">
              <a:spcBef>
                <a:spcPts val="0"/>
              </a:spcBef>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Directional Control</a:t>
            </a:r>
          </a:p>
          <a:p>
            <a:pPr marL="342900" marR="0" lvl="0" indent="-342900">
              <a:spcBef>
                <a:spcPts val="0"/>
              </a:spcBef>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Flying The Box</a:t>
            </a:r>
          </a:p>
          <a:p>
            <a:pPr marL="342900" marR="0" lvl="0" indent="-342900">
              <a:lnSpc>
                <a:spcPct val="107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GPS vs. ATTI Mode</a:t>
            </a:r>
          </a:p>
          <a:p>
            <a:pPr marL="342900" marR="0" lvl="0" indent="-342900">
              <a:lnSpc>
                <a:spcPct val="107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How to Safely Land Your Drone</a:t>
            </a:r>
          </a:p>
          <a:p>
            <a:pPr marL="342900" marR="0" lvl="0" indent="-342900">
              <a:lnSpc>
                <a:spcPct val="107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Post Flight &amp; Flight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Logbook</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0432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852" r="11862" b="28906"/>
          <a:stretch>
            <a:fillRect/>
          </a:stretch>
        </p:blipFill>
        <p:spPr>
          <a:xfrm>
            <a:off x="0" y="0"/>
            <a:ext cx="12192000" cy="6858000"/>
          </a:xfrm>
          <a:prstGeom prst="rect">
            <a:avLst/>
          </a:prstGeom>
        </p:spPr>
      </p:pic>
      <p:sp>
        <p:nvSpPr>
          <p:cNvPr id="3" name="AutoShape 3"/>
          <p:cNvSpPr/>
          <p:nvPr/>
        </p:nvSpPr>
        <p:spPr>
          <a:xfrm>
            <a:off x="1031082" y="685800"/>
            <a:ext cx="10129837" cy="5486400"/>
          </a:xfrm>
          <a:prstGeom prst="rect">
            <a:avLst/>
          </a:prstGeom>
          <a:solidFill>
            <a:srgbClr val="000000">
              <a:alpha val="74902"/>
            </a:srgbClr>
          </a:solidFill>
        </p:spPr>
      </p:sp>
      <p:grpSp>
        <p:nvGrpSpPr>
          <p:cNvPr id="8" name="Group 8"/>
          <p:cNvGrpSpPr/>
          <p:nvPr/>
        </p:nvGrpSpPr>
        <p:grpSpPr>
          <a:xfrm>
            <a:off x="1854023" y="2534290"/>
            <a:ext cx="8483954" cy="2635330"/>
            <a:chOff x="0" y="219075"/>
            <a:chExt cx="16967908" cy="5270660"/>
          </a:xfrm>
        </p:grpSpPr>
        <p:sp>
          <p:nvSpPr>
            <p:cNvPr id="9" name="TextBox 9"/>
            <p:cNvSpPr txBox="1"/>
            <p:nvPr/>
          </p:nvSpPr>
          <p:spPr>
            <a:xfrm>
              <a:off x="0" y="4880593"/>
              <a:ext cx="16967908" cy="609142"/>
            </a:xfrm>
            <a:prstGeom prst="rect">
              <a:avLst/>
            </a:prstGeom>
          </p:spPr>
          <p:txBody>
            <a:bodyPr lIns="0" tIns="0" rIns="0" bIns="0" rtlCol="0" anchor="t">
              <a:spAutoFit/>
            </a:bodyPr>
            <a:lstStyle/>
            <a:p>
              <a:pPr algn="ctr">
                <a:lnSpc>
                  <a:spcPts val="2613"/>
                </a:lnSpc>
              </a:pPr>
              <a:r>
                <a:rPr lang="en-US" sz="1866" dirty="0">
                  <a:solidFill>
                    <a:srgbClr val="FFFFFF"/>
                  </a:solidFill>
                  <a:latin typeface="Bahnschrift Condensed" panose="020B0502040204020203" pitchFamily="34" charset="0"/>
                </a:rPr>
                <a:t>Presented by: </a:t>
              </a:r>
              <a:r>
                <a:rPr lang="en-US" sz="1866" dirty="0" smtClean="0">
                  <a:solidFill>
                    <a:srgbClr val="FFFFFF"/>
                  </a:solidFill>
                  <a:latin typeface="Bahnschrift Condensed" panose="020B0502040204020203" pitchFamily="34" charset="0"/>
                </a:rPr>
                <a:t>Miss. </a:t>
              </a:r>
              <a:r>
                <a:rPr lang="en-US" sz="1866" dirty="0" err="1" smtClean="0">
                  <a:solidFill>
                    <a:srgbClr val="FFFFFF"/>
                  </a:solidFill>
                  <a:latin typeface="Bahnschrift Condensed" panose="020B0502040204020203" pitchFamily="34" charset="0"/>
                </a:rPr>
                <a:t>Khushali</a:t>
              </a:r>
              <a:r>
                <a:rPr lang="en-US" sz="1866" dirty="0" smtClean="0">
                  <a:solidFill>
                    <a:srgbClr val="FFFFFF"/>
                  </a:solidFill>
                  <a:latin typeface="Bahnschrift Condensed" panose="020B0502040204020203" pitchFamily="34" charset="0"/>
                </a:rPr>
                <a:t> </a:t>
              </a:r>
              <a:r>
                <a:rPr lang="en-US" sz="1866" dirty="0" err="1">
                  <a:solidFill>
                    <a:srgbClr val="FFFFFF"/>
                  </a:solidFill>
                  <a:latin typeface="Bahnschrift Condensed" panose="020B0502040204020203" pitchFamily="34" charset="0"/>
                </a:rPr>
                <a:t>Sapariya</a:t>
              </a:r>
              <a:r>
                <a:rPr lang="en-US" sz="1866" dirty="0">
                  <a:solidFill>
                    <a:srgbClr val="FFFFFF"/>
                  </a:solidFill>
                  <a:latin typeface="Bahnschrift Condensed" panose="020B0502040204020203" pitchFamily="34" charset="0"/>
                </a:rPr>
                <a:t> </a:t>
              </a:r>
            </a:p>
          </p:txBody>
        </p:sp>
        <p:sp>
          <p:nvSpPr>
            <p:cNvPr id="10" name="TextBox 10"/>
            <p:cNvSpPr txBox="1"/>
            <p:nvPr/>
          </p:nvSpPr>
          <p:spPr>
            <a:xfrm>
              <a:off x="0" y="219075"/>
              <a:ext cx="16967908" cy="4103688"/>
            </a:xfrm>
            <a:prstGeom prst="rect">
              <a:avLst/>
            </a:prstGeom>
          </p:spPr>
          <p:txBody>
            <a:bodyPr lIns="0" tIns="0" rIns="0" bIns="0" rtlCol="0" anchor="t">
              <a:spAutoFit/>
            </a:bodyPr>
            <a:lstStyle/>
            <a:p>
              <a:pPr algn="ctr">
                <a:lnSpc>
                  <a:spcPts val="8000"/>
                </a:lnSpc>
              </a:pPr>
              <a:r>
                <a:rPr lang="en-US" sz="8000" dirty="0">
                  <a:solidFill>
                    <a:srgbClr val="FFFFFF"/>
                  </a:solidFill>
                  <a:latin typeface="Algerian" panose="04020705040A02060702" pitchFamily="82" charset="0"/>
                </a:rPr>
                <a:t>Elite Courier Service</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rotWithShape="1">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624" b="46959"/>
          <a:stretch/>
        </p:blipFill>
        <p:spPr>
          <a:xfrm>
            <a:off x="0" y="5146991"/>
            <a:ext cx="11914909" cy="1711009"/>
          </a:xfrm>
          <a:prstGeom prst="rect">
            <a:avLst/>
          </a:prstGeom>
        </p:spPr>
      </p:pic>
      <p:sp>
        <p:nvSpPr>
          <p:cNvPr id="9" name="TextBox 9"/>
          <p:cNvSpPr txBox="1"/>
          <p:nvPr/>
        </p:nvSpPr>
        <p:spPr>
          <a:xfrm>
            <a:off x="1669317" y="896167"/>
            <a:ext cx="5926859" cy="702115"/>
          </a:xfrm>
          <a:prstGeom prst="rect">
            <a:avLst/>
          </a:prstGeom>
        </p:spPr>
        <p:txBody>
          <a:bodyPr lIns="0" tIns="0" rIns="0" bIns="0" rtlCol="0" anchor="t">
            <a:spAutoFit/>
          </a:bodyPr>
          <a:lstStyle/>
          <a:p>
            <a:pPr>
              <a:lnSpc>
                <a:spcPts val="5760"/>
              </a:lnSpc>
              <a:spcBef>
                <a:spcPct val="0"/>
              </a:spcBef>
            </a:pPr>
            <a:r>
              <a:rPr lang="en-US" sz="4800" b="1" dirty="0" smtClean="0">
                <a:solidFill>
                  <a:srgbClr val="C00000"/>
                </a:solidFill>
                <a:latin typeface="Times New Roman" panose="02020603050405020304" pitchFamily="18" charset="0"/>
                <a:cs typeface="Times New Roman" panose="02020603050405020304" pitchFamily="18" charset="0"/>
              </a:rPr>
              <a:t>AGENDA</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1669317" y="2043953"/>
            <a:ext cx="4742329" cy="1938992"/>
          </a:xfrm>
          <a:prstGeom prst="rect">
            <a:avLst/>
          </a:prstGeom>
        </p:spPr>
        <p:txBody>
          <a:bodyPr wrap="square" lIns="0" tIns="0" rIns="0" bIns="0" rtlCol="0" anchor="t">
            <a:spAutoFit/>
          </a:bodyPr>
          <a:lstStyle/>
          <a:p>
            <a:pPr>
              <a:lnSpc>
                <a:spcPct val="150000"/>
              </a:lnSpc>
            </a:pPr>
            <a:r>
              <a:rPr lang="en-US" sz="2800" dirty="0">
                <a:solidFill>
                  <a:srgbClr val="000000"/>
                </a:solidFill>
                <a:latin typeface="Times New Roman" panose="02020603050405020304" pitchFamily="18" charset="0"/>
                <a:cs typeface="Times New Roman" panose="02020603050405020304" pitchFamily="18" charset="0"/>
              </a:rPr>
              <a:t>Highlights and Key </a:t>
            </a:r>
            <a:r>
              <a:rPr lang="en-US" sz="2800" dirty="0" smtClean="0">
                <a:solidFill>
                  <a:srgbClr val="000000"/>
                </a:solidFill>
                <a:latin typeface="Times New Roman" panose="02020603050405020304" pitchFamily="18" charset="0"/>
                <a:cs typeface="Times New Roman" panose="02020603050405020304" pitchFamily="18" charset="0"/>
              </a:rPr>
              <a:t>Updates</a:t>
            </a:r>
          </a:p>
          <a:p>
            <a:pPr>
              <a:lnSpc>
                <a:spcPct val="150000"/>
              </a:lnSpc>
            </a:pPr>
            <a:r>
              <a:rPr lang="en-US" sz="2800" dirty="0">
                <a:solidFill>
                  <a:srgbClr val="009490"/>
                </a:solidFill>
                <a:latin typeface="Times New Roman" panose="02020603050405020304" pitchFamily="18" charset="0"/>
                <a:cs typeface="Times New Roman" panose="02020603050405020304" pitchFamily="18" charset="0"/>
              </a:rPr>
              <a:t>Sales </a:t>
            </a:r>
            <a:r>
              <a:rPr lang="en-US" sz="2800" dirty="0" smtClean="0">
                <a:solidFill>
                  <a:srgbClr val="009490"/>
                </a:solidFill>
                <a:latin typeface="Times New Roman" panose="02020603050405020304" pitchFamily="18" charset="0"/>
                <a:cs typeface="Times New Roman" panose="02020603050405020304" pitchFamily="18" charset="0"/>
              </a:rPr>
              <a:t>Target</a:t>
            </a:r>
          </a:p>
          <a:p>
            <a:pPr>
              <a:lnSpc>
                <a:spcPct val="150000"/>
              </a:lnSpc>
            </a:pPr>
            <a:r>
              <a:rPr lang="en-US" sz="2800" dirty="0">
                <a:solidFill>
                  <a:srgbClr val="000000"/>
                </a:solidFill>
                <a:latin typeface="Times New Roman" panose="02020603050405020304" pitchFamily="18" charset="0"/>
                <a:cs typeface="Times New Roman" panose="02020603050405020304" pitchFamily="18" charset="0"/>
              </a:rPr>
              <a:t>Expenditure Budget </a:t>
            </a:r>
          </a:p>
        </p:txBody>
      </p:sp>
      <p:sp>
        <p:nvSpPr>
          <p:cNvPr id="14" name="TextBox 14"/>
          <p:cNvSpPr txBox="1"/>
          <p:nvPr/>
        </p:nvSpPr>
        <p:spPr>
          <a:xfrm>
            <a:off x="2015837" y="3448263"/>
            <a:ext cx="3946947" cy="350802"/>
          </a:xfrm>
          <a:prstGeom prst="rect">
            <a:avLst/>
          </a:prstGeom>
        </p:spPr>
        <p:txBody>
          <a:bodyPr lIns="0" tIns="0" rIns="0" bIns="0" rtlCol="0" anchor="t">
            <a:spAutoFit/>
          </a:bodyPr>
          <a:lstStyle/>
          <a:p>
            <a:pPr>
              <a:lnSpc>
                <a:spcPts val="2987"/>
              </a:lnSpc>
            </a:pPr>
            <a:r>
              <a:rPr lang="en-US" sz="2133" dirty="0" smtClean="0">
                <a:solidFill>
                  <a:srgbClr val="009490"/>
                </a:solidFill>
                <a:latin typeface="HK Grotesk Medium Bold"/>
              </a:rPr>
              <a:t> </a:t>
            </a:r>
            <a:endParaRPr lang="en-US" sz="2133" dirty="0">
              <a:solidFill>
                <a:srgbClr val="009490"/>
              </a:solidFill>
              <a:latin typeface="HK Grotesk Medium Bo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534833" cy="6858000"/>
            <a:chOff x="0" y="0"/>
            <a:chExt cx="2808415" cy="3479800"/>
          </a:xfrm>
        </p:grpSpPr>
        <p:sp>
          <p:nvSpPr>
            <p:cNvPr id="3" name="Freeform 3"/>
            <p:cNvSpPr/>
            <p:nvPr/>
          </p:nvSpPr>
          <p:spPr>
            <a:xfrm>
              <a:off x="0" y="0"/>
              <a:ext cx="2808415" cy="3479800"/>
            </a:xfrm>
            <a:custGeom>
              <a:avLst/>
              <a:gdLst/>
              <a:ahLst/>
              <a:cxnLst/>
              <a:rect l="l" t="t" r="r" b="b"/>
              <a:pathLst>
                <a:path w="2808415" h="3479800">
                  <a:moveTo>
                    <a:pt x="0" y="0"/>
                  </a:moveTo>
                  <a:lnTo>
                    <a:pt x="2808415" y="0"/>
                  </a:lnTo>
                  <a:lnTo>
                    <a:pt x="2808415" y="3479800"/>
                  </a:lnTo>
                  <a:lnTo>
                    <a:pt x="0" y="3479800"/>
                  </a:lnTo>
                  <a:close/>
                </a:path>
              </a:pathLst>
            </a:custGeom>
            <a:solidFill>
              <a:srgbClr val="000000"/>
            </a:solidFill>
          </p:spPr>
        </p:sp>
      </p:grpSp>
      <p:grpSp>
        <p:nvGrpSpPr>
          <p:cNvPr id="4" name="Group 4"/>
          <p:cNvGrpSpPr/>
          <p:nvPr/>
        </p:nvGrpSpPr>
        <p:grpSpPr>
          <a:xfrm>
            <a:off x="0" y="0"/>
            <a:ext cx="5534833" cy="6858000"/>
            <a:chOff x="0" y="0"/>
            <a:chExt cx="11069666" cy="13716000"/>
          </a:xfrm>
        </p:grpSpPr>
        <p:pic>
          <p:nvPicPr>
            <p:cNvPr id="5" name="Picture 5"/>
            <p:cNvPicPr>
              <a:picLocks noChangeAspect="1"/>
            </p:cNvPicPr>
            <p:nvPr/>
          </p:nvPicPr>
          <p:blipFill>
            <a:blip r:embed="rId2">
              <a:alphaModFix amt="19999"/>
            </a:blip>
            <a:srcRect l="13049" r="33146"/>
            <a:stretch>
              <a:fillRect/>
            </a:stretch>
          </p:blipFill>
          <p:spPr>
            <a:xfrm>
              <a:off x="0" y="0"/>
              <a:ext cx="11069666" cy="13716000"/>
            </a:xfrm>
            <a:prstGeom prst="rect">
              <a:avLst/>
            </a:prstGeom>
          </p:spPr>
        </p:pic>
      </p:grpSp>
      <p:sp>
        <p:nvSpPr>
          <p:cNvPr id="6" name="TextBox 6"/>
          <p:cNvSpPr txBox="1"/>
          <p:nvPr/>
        </p:nvSpPr>
        <p:spPr>
          <a:xfrm>
            <a:off x="682601" y="2232802"/>
            <a:ext cx="4169629" cy="2231380"/>
          </a:xfrm>
          <a:prstGeom prst="rect">
            <a:avLst/>
          </a:prstGeom>
        </p:spPr>
        <p:txBody>
          <a:bodyPr lIns="0" tIns="0" rIns="0" bIns="0" rtlCol="0" anchor="t">
            <a:spAutoFit/>
          </a:bodyPr>
          <a:lstStyle/>
          <a:p>
            <a:pPr algn="ctr">
              <a:lnSpc>
                <a:spcPts val="5760"/>
              </a:lnSpc>
            </a:pPr>
            <a:r>
              <a:rPr lang="en-US" sz="4800" dirty="0">
                <a:solidFill>
                  <a:srgbClr val="FFFFFF"/>
                </a:solidFill>
                <a:latin typeface="Algerian" panose="04020705040A02060702" pitchFamily="82" charset="0"/>
              </a:rPr>
              <a:t>Highlights and Key Updates</a:t>
            </a:r>
          </a:p>
        </p:txBody>
      </p:sp>
      <p:grpSp>
        <p:nvGrpSpPr>
          <p:cNvPr id="7" name="Group 7"/>
          <p:cNvGrpSpPr/>
          <p:nvPr/>
        </p:nvGrpSpPr>
        <p:grpSpPr>
          <a:xfrm>
            <a:off x="6466682" y="852987"/>
            <a:ext cx="5039518" cy="1304680"/>
            <a:chOff x="0" y="-38100"/>
            <a:chExt cx="10079035" cy="2609360"/>
          </a:xfrm>
        </p:grpSpPr>
        <p:sp>
          <p:nvSpPr>
            <p:cNvPr id="8" name="TextBox 8"/>
            <p:cNvSpPr txBox="1"/>
            <p:nvPr/>
          </p:nvSpPr>
          <p:spPr>
            <a:xfrm>
              <a:off x="0" y="878488"/>
              <a:ext cx="10079035" cy="1692772"/>
            </a:xfrm>
            <a:prstGeom prst="rect">
              <a:avLst/>
            </a:prstGeom>
          </p:spPr>
          <p:txBody>
            <a:bodyPr lIns="0" tIns="0" rIns="0" bIns="0" rtlCol="0" anchor="t">
              <a:spAutoFit/>
            </a:bodyPr>
            <a:lstStyle/>
            <a:p>
              <a:pPr>
                <a:lnSpc>
                  <a:spcPts val="2167"/>
                </a:lnSpc>
              </a:pPr>
              <a:r>
                <a:rPr lang="en-US" sz="1667" dirty="0">
                  <a:solidFill>
                    <a:srgbClr val="000000"/>
                  </a:solidFill>
                  <a:latin typeface="Times New Roman" panose="02020603050405020304" pitchFamily="18" charset="0"/>
                  <a:cs typeface="Times New Roman" panose="02020603050405020304" pitchFamily="18" charset="0"/>
                </a:rPr>
                <a:t>Financial planning ensures reserving future cash flow to business technology elements and comparing actual spend by business technology elements</a:t>
              </a:r>
              <a:r>
                <a:rPr lang="en-US" sz="1667" dirty="0">
                  <a:solidFill>
                    <a:srgbClr val="000000"/>
                  </a:solidFill>
                  <a:latin typeface="HK Grotesk Light"/>
                </a:rPr>
                <a:t>.</a:t>
              </a:r>
            </a:p>
          </p:txBody>
        </p:sp>
        <p:sp>
          <p:nvSpPr>
            <p:cNvPr id="9" name="TextBox 9"/>
            <p:cNvSpPr txBox="1"/>
            <p:nvPr/>
          </p:nvSpPr>
          <p:spPr>
            <a:xfrm>
              <a:off x="0" y="-38100"/>
              <a:ext cx="10079035" cy="669030"/>
            </a:xfrm>
            <a:prstGeom prst="rect">
              <a:avLst/>
            </a:prstGeom>
          </p:spPr>
          <p:txBody>
            <a:bodyPr lIns="0" tIns="0" rIns="0" bIns="0" rtlCol="0" anchor="t">
              <a:spAutoFit/>
            </a:bodyPr>
            <a:lstStyle/>
            <a:p>
              <a:pPr>
                <a:lnSpc>
                  <a:spcPts val="2773"/>
                </a:lnSpc>
              </a:pPr>
              <a:r>
                <a:rPr lang="en-US" sz="2133" dirty="0">
                  <a:solidFill>
                    <a:srgbClr val="009490"/>
                  </a:solidFill>
                </a:rPr>
                <a:t>Financial Planning</a:t>
              </a:r>
            </a:p>
          </p:txBody>
        </p:sp>
      </p:grpSp>
      <p:grpSp>
        <p:nvGrpSpPr>
          <p:cNvPr id="10" name="Group 10"/>
          <p:cNvGrpSpPr/>
          <p:nvPr/>
        </p:nvGrpSpPr>
        <p:grpSpPr>
          <a:xfrm>
            <a:off x="6466682" y="2796623"/>
            <a:ext cx="5039518" cy="1264754"/>
            <a:chOff x="0" y="-38100"/>
            <a:chExt cx="10079035" cy="2529508"/>
          </a:xfrm>
        </p:grpSpPr>
        <p:sp>
          <p:nvSpPr>
            <p:cNvPr id="11" name="TextBox 11"/>
            <p:cNvSpPr txBox="1"/>
            <p:nvPr/>
          </p:nvSpPr>
          <p:spPr>
            <a:xfrm>
              <a:off x="0" y="798636"/>
              <a:ext cx="10079035" cy="1692772"/>
            </a:xfrm>
            <a:prstGeom prst="rect">
              <a:avLst/>
            </a:prstGeom>
          </p:spPr>
          <p:txBody>
            <a:bodyPr lIns="0" tIns="0" rIns="0" bIns="0" rtlCol="0" anchor="t">
              <a:spAutoFit/>
            </a:bodyPr>
            <a:lstStyle/>
            <a:p>
              <a:pPr>
                <a:lnSpc>
                  <a:spcPts val="2167"/>
                </a:lnSpc>
              </a:pPr>
              <a:r>
                <a:rPr lang="en-US" sz="1667" dirty="0">
                  <a:solidFill>
                    <a:srgbClr val="000000"/>
                  </a:solidFill>
                  <a:latin typeface="Times New Roman" panose="02020603050405020304" pitchFamily="18" charset="0"/>
                  <a:cs typeface="Times New Roman" panose="02020603050405020304" pitchFamily="18" charset="0"/>
                </a:rPr>
                <a:t>Financial transparency shows how accumulated costs are transferred to service consuming fees and how actually implemented to plans.</a:t>
              </a:r>
            </a:p>
          </p:txBody>
        </p:sp>
        <p:sp>
          <p:nvSpPr>
            <p:cNvPr id="12" name="TextBox 12"/>
            <p:cNvSpPr txBox="1"/>
            <p:nvPr/>
          </p:nvSpPr>
          <p:spPr>
            <a:xfrm>
              <a:off x="0" y="-38100"/>
              <a:ext cx="10079035" cy="718146"/>
            </a:xfrm>
            <a:prstGeom prst="rect">
              <a:avLst/>
            </a:prstGeom>
          </p:spPr>
          <p:txBody>
            <a:bodyPr lIns="0" tIns="0" rIns="0" bIns="0" rtlCol="0" anchor="t">
              <a:spAutoFit/>
            </a:bodyPr>
            <a:lstStyle/>
            <a:p>
              <a:pPr>
                <a:lnSpc>
                  <a:spcPts val="2773"/>
                </a:lnSpc>
              </a:pPr>
              <a:r>
                <a:rPr lang="en-US" sz="2133" dirty="0">
                  <a:solidFill>
                    <a:srgbClr val="009490"/>
                  </a:solidFill>
                </a:rPr>
                <a:t>Financial Transparency</a:t>
              </a:r>
            </a:p>
          </p:txBody>
        </p:sp>
      </p:grpSp>
      <p:grpSp>
        <p:nvGrpSpPr>
          <p:cNvPr id="13" name="Group 13"/>
          <p:cNvGrpSpPr/>
          <p:nvPr/>
        </p:nvGrpSpPr>
        <p:grpSpPr>
          <a:xfrm>
            <a:off x="6466682" y="4526693"/>
            <a:ext cx="5039518" cy="1043876"/>
            <a:chOff x="0" y="-38100"/>
            <a:chExt cx="10079035" cy="2087750"/>
          </a:xfrm>
        </p:grpSpPr>
        <p:sp>
          <p:nvSpPr>
            <p:cNvPr id="14" name="TextBox 14"/>
            <p:cNvSpPr txBox="1"/>
            <p:nvPr/>
          </p:nvSpPr>
          <p:spPr>
            <a:xfrm>
              <a:off x="0" y="-38100"/>
              <a:ext cx="10079035" cy="669029"/>
            </a:xfrm>
            <a:prstGeom prst="rect">
              <a:avLst/>
            </a:prstGeom>
          </p:spPr>
          <p:txBody>
            <a:bodyPr lIns="0" tIns="0" rIns="0" bIns="0" rtlCol="0" anchor="t">
              <a:spAutoFit/>
            </a:bodyPr>
            <a:lstStyle/>
            <a:p>
              <a:pPr>
                <a:lnSpc>
                  <a:spcPts val="2773"/>
                </a:lnSpc>
              </a:pPr>
              <a:r>
                <a:rPr lang="en-US" sz="2133" dirty="0">
                  <a:solidFill>
                    <a:srgbClr val="009490"/>
                  </a:solidFill>
                </a:rPr>
                <a:t>Financial Feasibility</a:t>
              </a:r>
            </a:p>
          </p:txBody>
        </p:sp>
        <p:sp>
          <p:nvSpPr>
            <p:cNvPr id="15" name="TextBox 15"/>
            <p:cNvSpPr txBox="1"/>
            <p:nvPr/>
          </p:nvSpPr>
          <p:spPr>
            <a:xfrm>
              <a:off x="0" y="921137"/>
              <a:ext cx="10079035" cy="1128513"/>
            </a:xfrm>
            <a:prstGeom prst="rect">
              <a:avLst/>
            </a:prstGeom>
          </p:spPr>
          <p:txBody>
            <a:bodyPr lIns="0" tIns="0" rIns="0" bIns="0" rtlCol="0" anchor="t">
              <a:spAutoFit/>
            </a:bodyPr>
            <a:lstStyle/>
            <a:p>
              <a:pPr>
                <a:lnSpc>
                  <a:spcPts val="2167"/>
                </a:lnSpc>
                <a:spcBef>
                  <a:spcPct val="0"/>
                </a:spcBef>
              </a:pPr>
              <a:r>
                <a:rPr lang="en-US" sz="1667" dirty="0">
                  <a:solidFill>
                    <a:srgbClr val="000000"/>
                  </a:solidFill>
                  <a:latin typeface="Times New Roman" panose="02020603050405020304" pitchFamily="18" charset="0"/>
                  <a:cs typeface="Times New Roman" panose="02020603050405020304" pitchFamily="18" charset="0"/>
                </a:rPr>
                <a:t>Financial Feasibility focuses specially on financial aspects of the study.</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266003"/>
            <a:ext cx="6485965" cy="282129"/>
          </a:xfrm>
          <a:prstGeom prst="rect">
            <a:avLst/>
          </a:prstGeom>
        </p:spPr>
        <p:txBody>
          <a:bodyPr wrap="square" lIns="0" tIns="0" rIns="0" bIns="0" rtlCol="0" anchor="t">
            <a:spAutoFit/>
          </a:bodyPr>
          <a:lstStyle/>
          <a:p>
            <a:pPr algn="ctr">
              <a:lnSpc>
                <a:spcPts val="2240"/>
              </a:lnSpc>
            </a:pPr>
            <a:r>
              <a:rPr lang="en-US" sz="2800" b="1" dirty="0">
                <a:latin typeface="Times New Roman" panose="02020603050405020304" pitchFamily="18" charset="0"/>
                <a:cs typeface="Times New Roman" panose="02020603050405020304" pitchFamily="18" charset="0"/>
              </a:rPr>
              <a:t>Highlights and Key Updates</a:t>
            </a:r>
          </a:p>
        </p:txBody>
      </p:sp>
      <p:sp>
        <p:nvSpPr>
          <p:cNvPr id="3" name="TextBox 3"/>
          <p:cNvSpPr txBox="1"/>
          <p:nvPr/>
        </p:nvSpPr>
        <p:spPr>
          <a:xfrm>
            <a:off x="966420" y="2668789"/>
            <a:ext cx="6205345" cy="718145"/>
          </a:xfrm>
          <a:prstGeom prst="rect">
            <a:avLst/>
          </a:prstGeom>
        </p:spPr>
        <p:txBody>
          <a:bodyPr wrap="square" lIns="0" tIns="0" rIns="0" bIns="0" rtlCol="0" anchor="t">
            <a:spAutoFit/>
          </a:bodyPr>
          <a:lstStyle/>
          <a:p>
            <a:pPr algn="ctr">
              <a:lnSpc>
                <a:spcPts val="2773"/>
              </a:lnSpc>
            </a:pPr>
            <a:r>
              <a:rPr lang="en-US" sz="2400" dirty="0">
                <a:latin typeface="Times New Roman" panose="02020603050405020304" pitchFamily="18" charset="0"/>
                <a:cs typeface="Times New Roman" panose="02020603050405020304" pitchFamily="18" charset="0"/>
              </a:rPr>
              <a:t>Our large enterprise segment earns the most revenue at the first stage of service.</a:t>
            </a:r>
          </a:p>
        </p:txBody>
      </p:sp>
      <p:grpSp>
        <p:nvGrpSpPr>
          <p:cNvPr id="4" name="Group 4"/>
          <p:cNvGrpSpPr/>
          <p:nvPr/>
        </p:nvGrpSpPr>
        <p:grpSpPr>
          <a:xfrm>
            <a:off x="7715596" y="0"/>
            <a:ext cx="4476405" cy="6858000"/>
            <a:chOff x="0" y="0"/>
            <a:chExt cx="8952809" cy="13716000"/>
          </a:xfrm>
        </p:grpSpPr>
        <p:pic>
          <p:nvPicPr>
            <p:cNvPr id="5" name="Picture 5"/>
            <p:cNvPicPr>
              <a:picLocks noChangeAspect="1"/>
            </p:cNvPicPr>
            <p:nvPr/>
          </p:nvPicPr>
          <p:blipFill>
            <a:blip r:embed="rId2"/>
            <a:srcRect l="40272" r="18523"/>
            <a:stretch>
              <a:fillRect/>
            </a:stretch>
          </p:blipFill>
          <p:spPr>
            <a:xfrm>
              <a:off x="0" y="0"/>
              <a:ext cx="8952809" cy="13716000"/>
            </a:xfrm>
            <a:prstGeom prst="rect">
              <a:avLst/>
            </a:prstGeom>
          </p:spPr>
        </p:pic>
      </p:grpSp>
      <p:grpSp>
        <p:nvGrpSpPr>
          <p:cNvPr id="6" name="Group 6"/>
          <p:cNvGrpSpPr/>
          <p:nvPr/>
        </p:nvGrpSpPr>
        <p:grpSpPr>
          <a:xfrm>
            <a:off x="4723986" y="3917645"/>
            <a:ext cx="2162513" cy="2033013"/>
            <a:chOff x="-100249" y="-3252"/>
            <a:chExt cx="4325028" cy="4066028"/>
          </a:xfrm>
        </p:grpSpPr>
        <p:sp>
          <p:nvSpPr>
            <p:cNvPr id="7" name="TextBox 7"/>
            <p:cNvSpPr txBox="1"/>
            <p:nvPr/>
          </p:nvSpPr>
          <p:spPr>
            <a:xfrm>
              <a:off x="562319" y="1373361"/>
              <a:ext cx="2928207" cy="1287405"/>
            </a:xfrm>
            <a:prstGeom prst="rect">
              <a:avLst/>
            </a:prstGeom>
          </p:spPr>
          <p:txBody>
            <a:bodyPr wrap="square" lIns="0" tIns="0" rIns="0" bIns="0" rtlCol="0" anchor="t">
              <a:spAutoFit/>
            </a:bodyPr>
            <a:lstStyle/>
            <a:p>
              <a:pPr algn="ctr">
                <a:lnSpc>
                  <a:spcPts val="5594"/>
                </a:lnSpc>
              </a:pPr>
              <a:r>
                <a:rPr lang="en-US" sz="3200" dirty="0">
                  <a:latin typeface="HK Grotesk Bold Bold"/>
                </a:rPr>
                <a:t>40%</a:t>
              </a:r>
            </a:p>
          </p:txBody>
        </p:sp>
        <p:grpSp>
          <p:nvGrpSpPr>
            <p:cNvPr id="8" name="Group 8"/>
            <p:cNvGrpSpPr>
              <a:grpSpLocks noChangeAspect="1"/>
            </p:cNvGrpSpPr>
            <p:nvPr/>
          </p:nvGrpSpPr>
          <p:grpSpPr>
            <a:xfrm>
              <a:off x="-100249" y="-3252"/>
              <a:ext cx="4325028" cy="4066028"/>
              <a:chOff x="-62725" y="-2035"/>
              <a:chExt cx="2706124" cy="2544070"/>
            </a:xfrm>
          </p:grpSpPr>
          <p:sp>
            <p:nvSpPr>
              <p:cNvPr id="9" name="Freeform 9"/>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78235"/>
                    </a:lnTo>
                    <a:cubicBezTo>
                      <a:pt x="904949" y="76322"/>
                      <a:pt x="508848" y="303440"/>
                      <a:pt x="294406" y="673588"/>
                    </a:cubicBezTo>
                    <a:cubicBezTo>
                      <a:pt x="79964" y="1043737"/>
                      <a:pt x="79964" y="1500333"/>
                      <a:pt x="294406" y="1870481"/>
                    </a:cubicBezTo>
                    <a:cubicBezTo>
                      <a:pt x="508848" y="2240630"/>
                      <a:pt x="904949" y="2467748"/>
                      <a:pt x="1332725" y="2465835"/>
                    </a:cubicBezTo>
                    <a:cubicBezTo>
                      <a:pt x="1760500" y="2467748"/>
                      <a:pt x="2156602" y="2240630"/>
                      <a:pt x="2371044" y="1870481"/>
                    </a:cubicBezTo>
                    <a:cubicBezTo>
                      <a:pt x="2585486" y="1500333"/>
                      <a:pt x="2585486" y="1043737"/>
                      <a:pt x="2371044" y="673588"/>
                    </a:cubicBezTo>
                    <a:cubicBezTo>
                      <a:pt x="2156602" y="303440"/>
                      <a:pt x="1760500" y="76322"/>
                      <a:pt x="1332725" y="78235"/>
                    </a:cubicBezTo>
                    <a:close/>
                  </a:path>
                </a:pathLst>
              </a:custGeom>
              <a:solidFill>
                <a:srgbClr val="FFFFFF"/>
              </a:solidFill>
              <a:ln>
                <a:solidFill>
                  <a:srgbClr val="00B0F0"/>
                </a:solidFill>
              </a:ln>
            </p:spPr>
          </p:sp>
          <p:sp>
            <p:nvSpPr>
              <p:cNvPr id="10" name="Freeform 10"/>
              <p:cNvSpPr/>
              <p:nvPr/>
            </p:nvSpPr>
            <p:spPr>
              <a:xfrm>
                <a:off x="1267912" y="124"/>
                <a:ext cx="1375487" cy="2284173"/>
              </a:xfrm>
              <a:custGeom>
                <a:avLst/>
                <a:gdLst/>
                <a:ahLst/>
                <a:cxnLst/>
                <a:rect l="l" t="t" r="r" b="b"/>
                <a:pathLst>
                  <a:path w="1375487" h="2284173">
                    <a:moveTo>
                      <a:pt x="41366" y="484"/>
                    </a:moveTo>
                    <a:cubicBezTo>
                      <a:pt x="576866" y="17053"/>
                      <a:pt x="1044372" y="367890"/>
                      <a:pt x="1209930" y="877424"/>
                    </a:cubicBezTo>
                    <a:cubicBezTo>
                      <a:pt x="1375488" y="1386959"/>
                      <a:pt x="1203484" y="1945585"/>
                      <a:pt x="779995" y="2273749"/>
                    </a:cubicBezTo>
                    <a:cubicBezTo>
                      <a:pt x="769241" y="2282160"/>
                      <a:pt x="754809" y="2284173"/>
                      <a:pt x="742163" y="2279027"/>
                    </a:cubicBezTo>
                    <a:cubicBezTo>
                      <a:pt x="729517" y="2273882"/>
                      <a:pt x="720591" y="2262363"/>
                      <a:pt x="718765" y="2248833"/>
                    </a:cubicBezTo>
                    <a:cubicBezTo>
                      <a:pt x="716939" y="2235303"/>
                      <a:pt x="722492" y="2221831"/>
                      <a:pt x="733321" y="2213516"/>
                    </a:cubicBezTo>
                    <a:cubicBezTo>
                      <a:pt x="1131400" y="1905042"/>
                      <a:pt x="1293084" y="1379934"/>
                      <a:pt x="1137459" y="900971"/>
                    </a:cubicBezTo>
                    <a:cubicBezTo>
                      <a:pt x="981835" y="422009"/>
                      <a:pt x="542379" y="92223"/>
                      <a:pt x="39010" y="76647"/>
                    </a:cubicBezTo>
                    <a:cubicBezTo>
                      <a:pt x="25362" y="76286"/>
                      <a:pt x="12951" y="68650"/>
                      <a:pt x="6475" y="56631"/>
                    </a:cubicBezTo>
                    <a:cubicBezTo>
                      <a:pt x="0" y="44611"/>
                      <a:pt x="451" y="30046"/>
                      <a:pt x="7657" y="18450"/>
                    </a:cubicBezTo>
                    <a:cubicBezTo>
                      <a:pt x="14863" y="6854"/>
                      <a:pt x="27722" y="0"/>
                      <a:pt x="41366" y="484"/>
                    </a:cubicBezTo>
                    <a:close/>
                  </a:path>
                </a:pathLst>
              </a:custGeom>
              <a:solidFill>
                <a:srgbClr val="6CE5E8"/>
              </a:solidFill>
            </p:spPr>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3472" y="759656"/>
            <a:ext cx="2823509" cy="2778891"/>
            <a:chOff x="0" y="-28575"/>
            <a:chExt cx="5647017" cy="5557784"/>
          </a:xfrm>
        </p:grpSpPr>
        <p:sp>
          <p:nvSpPr>
            <p:cNvPr id="3" name="TextBox 3"/>
            <p:cNvSpPr txBox="1"/>
            <p:nvPr/>
          </p:nvSpPr>
          <p:spPr>
            <a:xfrm>
              <a:off x="4968539" y="1415638"/>
              <a:ext cx="678478"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1</a:t>
              </a:r>
            </a:p>
            <a:p>
              <a:pPr algn="ctr">
                <a:lnSpc>
                  <a:spcPts val="1306"/>
                </a:lnSpc>
              </a:pPr>
              <a:r>
                <a:rPr lang="en-US" sz="933">
                  <a:solidFill>
                    <a:srgbClr val="000000"/>
                  </a:solidFill>
                  <a:latin typeface="HK Grotesk Bold"/>
                </a:rPr>
                <a:t>39%</a:t>
              </a:r>
            </a:p>
          </p:txBody>
        </p:sp>
        <p:sp>
          <p:nvSpPr>
            <p:cNvPr id="4" name="TextBox 4"/>
            <p:cNvSpPr txBox="1"/>
            <p:nvPr/>
          </p:nvSpPr>
          <p:spPr>
            <a:xfrm>
              <a:off x="0" y="2656826"/>
              <a:ext cx="678478"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3</a:t>
              </a:r>
            </a:p>
            <a:p>
              <a:pPr algn="ctr">
                <a:lnSpc>
                  <a:spcPts val="1306"/>
                </a:lnSpc>
              </a:pPr>
              <a:r>
                <a:rPr lang="en-US" sz="933">
                  <a:solidFill>
                    <a:srgbClr val="000000"/>
                  </a:solidFill>
                  <a:latin typeface="HK Grotesk Bold"/>
                </a:rPr>
                <a:t>26%</a:t>
              </a:r>
            </a:p>
          </p:txBody>
        </p:sp>
        <p:sp>
          <p:nvSpPr>
            <p:cNvPr id="5" name="TextBox 5"/>
            <p:cNvSpPr txBox="1"/>
            <p:nvPr/>
          </p:nvSpPr>
          <p:spPr>
            <a:xfrm>
              <a:off x="2652780" y="4862359"/>
              <a:ext cx="678478"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2</a:t>
              </a:r>
            </a:p>
            <a:p>
              <a:pPr algn="ctr">
                <a:lnSpc>
                  <a:spcPts val="1306"/>
                </a:lnSpc>
              </a:pPr>
              <a:r>
                <a:rPr lang="en-US" sz="933">
                  <a:solidFill>
                    <a:srgbClr val="000000"/>
                  </a:solidFill>
                  <a:latin typeface="HK Grotesk Bold"/>
                </a:rPr>
                <a:t>20.8%</a:t>
              </a:r>
            </a:p>
          </p:txBody>
        </p:sp>
        <p:sp>
          <p:nvSpPr>
            <p:cNvPr id="6" name="TextBox 6"/>
            <p:cNvSpPr txBox="1"/>
            <p:nvPr/>
          </p:nvSpPr>
          <p:spPr>
            <a:xfrm>
              <a:off x="1430980" y="-28575"/>
              <a:ext cx="678478"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4</a:t>
              </a:r>
            </a:p>
            <a:p>
              <a:pPr algn="ctr">
                <a:lnSpc>
                  <a:spcPts val="1306"/>
                </a:lnSpc>
              </a:pPr>
              <a:r>
                <a:rPr lang="en-US" sz="933">
                  <a:solidFill>
                    <a:srgbClr val="000000"/>
                  </a:solidFill>
                  <a:latin typeface="HK Grotesk Bold"/>
                </a:rPr>
                <a:t>14.3%</a:t>
              </a:r>
            </a:p>
          </p:txBody>
        </p:sp>
        <p:grpSp>
          <p:nvGrpSpPr>
            <p:cNvPr id="7" name="Group 7"/>
            <p:cNvGrpSpPr>
              <a:grpSpLocks noChangeAspect="1"/>
            </p:cNvGrpSpPr>
            <p:nvPr/>
          </p:nvGrpSpPr>
          <p:grpSpPr>
            <a:xfrm>
              <a:off x="810879" y="547311"/>
              <a:ext cx="4152300" cy="4152300"/>
              <a:chOff x="0" y="0"/>
              <a:chExt cx="2540000" cy="2540000"/>
            </a:xfrm>
          </p:grpSpPr>
          <p:sp>
            <p:nvSpPr>
              <p:cNvPr id="8" name="Freeform 8"/>
              <p:cNvSpPr/>
              <p:nvPr/>
            </p:nvSpPr>
            <p:spPr>
              <a:xfrm>
                <a:off x="1270000" y="0"/>
                <a:ext cx="1377691" cy="2285926"/>
              </a:xfrm>
              <a:custGeom>
                <a:avLst/>
                <a:gdLst/>
                <a:ahLst/>
                <a:cxnLst/>
                <a:rect l="l" t="t" r="r" b="b"/>
                <a:pathLst>
                  <a:path w="1377691" h="2285926">
                    <a:moveTo>
                      <a:pt x="0" y="0"/>
                    </a:moveTo>
                    <a:cubicBezTo>
                      <a:pt x="546624" y="0"/>
                      <a:pt x="1031926" y="349768"/>
                      <a:pt x="1204808" y="868332"/>
                    </a:cubicBezTo>
                    <a:cubicBezTo>
                      <a:pt x="1377691" y="1386897"/>
                      <a:pt x="1199366" y="1957909"/>
                      <a:pt x="762099" y="2285926"/>
                    </a:cubicBezTo>
                    <a:lnTo>
                      <a:pt x="381049" y="1777963"/>
                    </a:lnTo>
                    <a:cubicBezTo>
                      <a:pt x="599683" y="1613955"/>
                      <a:pt x="688846" y="1328448"/>
                      <a:pt x="602404" y="1069166"/>
                    </a:cubicBezTo>
                    <a:cubicBezTo>
                      <a:pt x="515963" y="809884"/>
                      <a:pt x="273312" y="635000"/>
                      <a:pt x="0" y="635000"/>
                    </a:cubicBezTo>
                    <a:close/>
                  </a:path>
                </a:pathLst>
              </a:custGeom>
              <a:solidFill>
                <a:srgbClr val="009490"/>
              </a:solidFill>
            </p:spPr>
          </p:sp>
          <p:sp>
            <p:nvSpPr>
              <p:cNvPr id="9" name="Freeform 9"/>
              <p:cNvSpPr/>
              <p:nvPr/>
            </p:nvSpPr>
            <p:spPr>
              <a:xfrm>
                <a:off x="489338" y="1758284"/>
                <a:ext cx="1592584" cy="880358"/>
              </a:xfrm>
              <a:custGeom>
                <a:avLst/>
                <a:gdLst/>
                <a:ahLst/>
                <a:cxnLst/>
                <a:rect l="l" t="t" r="r" b="b"/>
                <a:pathLst>
                  <a:path w="1592584" h="880358">
                    <a:moveTo>
                      <a:pt x="1592584" y="488283"/>
                    </a:moveTo>
                    <a:cubicBezTo>
                      <a:pt x="1133598" y="869885"/>
                      <a:pt x="470813" y="880358"/>
                      <a:pt x="0" y="513448"/>
                    </a:cubicBezTo>
                    <a:lnTo>
                      <a:pt x="390331" y="12582"/>
                    </a:lnTo>
                    <a:cubicBezTo>
                      <a:pt x="625737" y="196037"/>
                      <a:pt x="957130" y="190801"/>
                      <a:pt x="1186623" y="0"/>
                    </a:cubicBezTo>
                    <a:close/>
                  </a:path>
                </a:pathLst>
              </a:custGeom>
              <a:solidFill>
                <a:srgbClr val="5AAEB0"/>
              </a:solidFill>
            </p:spPr>
          </p:sp>
          <p:sp>
            <p:nvSpPr>
              <p:cNvPr id="10" name="Freeform 10"/>
              <p:cNvSpPr/>
              <p:nvPr/>
            </p:nvSpPr>
            <p:spPr>
              <a:xfrm>
                <a:off x="-33668" y="429532"/>
                <a:ext cx="938858" cy="1879965"/>
              </a:xfrm>
              <a:custGeom>
                <a:avLst/>
                <a:gdLst/>
                <a:ahLst/>
                <a:cxnLst/>
                <a:rect l="l" t="t" r="r" b="b"/>
                <a:pathLst>
                  <a:path w="938858" h="1879965">
                    <a:moveTo>
                      <a:pt x="574047" y="1879965"/>
                    </a:moveTo>
                    <a:cubicBezTo>
                      <a:pt x="278271" y="1672360"/>
                      <a:pt x="84940" y="1348586"/>
                      <a:pt x="42470" y="989728"/>
                    </a:cubicBezTo>
                    <a:cubicBezTo>
                      <a:pt x="0" y="630869"/>
                      <a:pt x="112413" y="270911"/>
                      <a:pt x="351558" y="0"/>
                    </a:cubicBezTo>
                    <a:lnTo>
                      <a:pt x="827613" y="420234"/>
                    </a:lnTo>
                    <a:cubicBezTo>
                      <a:pt x="708041" y="555690"/>
                      <a:pt x="651834" y="735669"/>
                      <a:pt x="673069" y="915098"/>
                    </a:cubicBezTo>
                    <a:cubicBezTo>
                      <a:pt x="694304" y="1094527"/>
                      <a:pt x="790970" y="1256414"/>
                      <a:pt x="938858" y="1360217"/>
                    </a:cubicBezTo>
                    <a:close/>
                  </a:path>
                </a:pathLst>
              </a:custGeom>
              <a:solidFill>
                <a:srgbClr val="90C7CE"/>
              </a:solidFill>
            </p:spPr>
          </p:sp>
          <p:sp>
            <p:nvSpPr>
              <p:cNvPr id="11" name="Freeform 11"/>
              <p:cNvSpPr/>
              <p:nvPr/>
            </p:nvSpPr>
            <p:spPr>
              <a:xfrm>
                <a:off x="277074" y="0"/>
                <a:ext cx="992863" cy="874084"/>
              </a:xfrm>
              <a:custGeom>
                <a:avLst/>
                <a:gdLst/>
                <a:ahLst/>
                <a:cxnLst/>
                <a:rect l="l" t="t" r="r" b="b"/>
                <a:pathLst>
                  <a:path w="992863" h="874084">
                    <a:moveTo>
                      <a:pt x="0" y="478168"/>
                    </a:moveTo>
                    <a:cubicBezTo>
                      <a:pt x="240946" y="176031"/>
                      <a:pt x="606351" y="39"/>
                      <a:pt x="992799" y="0"/>
                    </a:cubicBezTo>
                    <a:lnTo>
                      <a:pt x="992863" y="635000"/>
                    </a:lnTo>
                    <a:cubicBezTo>
                      <a:pt x="799639" y="635019"/>
                      <a:pt x="616936" y="723015"/>
                      <a:pt x="496463" y="874084"/>
                    </a:cubicBezTo>
                    <a:close/>
                  </a:path>
                </a:pathLst>
              </a:custGeom>
              <a:solidFill>
                <a:srgbClr val="C3E1E8"/>
              </a:solidFill>
            </p:spPr>
          </p:sp>
          <p:sp>
            <p:nvSpPr>
              <p:cNvPr id="12" name="Freeform 12"/>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F3FCFF"/>
              </a:solidFill>
            </p:spPr>
          </p:sp>
        </p:grpSp>
      </p:grpSp>
      <p:sp>
        <p:nvSpPr>
          <p:cNvPr id="13" name="AutoShape 13"/>
          <p:cNvSpPr/>
          <p:nvPr/>
        </p:nvSpPr>
        <p:spPr>
          <a:xfrm>
            <a:off x="6096000" y="0"/>
            <a:ext cx="6096000" cy="6858000"/>
          </a:xfrm>
          <a:prstGeom prst="rect">
            <a:avLst/>
          </a:prstGeom>
          <a:solidFill>
            <a:srgbClr val="EFF4F4"/>
          </a:solidFill>
        </p:spPr>
      </p:sp>
      <p:grpSp>
        <p:nvGrpSpPr>
          <p:cNvPr id="14" name="Group 14"/>
          <p:cNvGrpSpPr/>
          <p:nvPr/>
        </p:nvGrpSpPr>
        <p:grpSpPr>
          <a:xfrm>
            <a:off x="7706065" y="692639"/>
            <a:ext cx="2881345" cy="2791342"/>
            <a:chOff x="0" y="-28575"/>
            <a:chExt cx="5762691" cy="5582683"/>
          </a:xfrm>
        </p:grpSpPr>
        <p:sp>
          <p:nvSpPr>
            <p:cNvPr id="15" name="TextBox 15"/>
            <p:cNvSpPr txBox="1"/>
            <p:nvPr/>
          </p:nvSpPr>
          <p:spPr>
            <a:xfrm>
              <a:off x="1787992" y="4887258"/>
              <a:ext cx="678476"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6</a:t>
              </a:r>
            </a:p>
            <a:p>
              <a:pPr algn="ctr">
                <a:lnSpc>
                  <a:spcPts val="1306"/>
                </a:lnSpc>
              </a:pPr>
              <a:r>
                <a:rPr lang="en-US" sz="933">
                  <a:solidFill>
                    <a:srgbClr val="000000"/>
                  </a:solidFill>
                  <a:latin typeface="HK Grotesk Bold"/>
                </a:rPr>
                <a:t>33.3%</a:t>
              </a:r>
            </a:p>
          </p:txBody>
        </p:sp>
        <p:sp>
          <p:nvSpPr>
            <p:cNvPr id="16" name="TextBox 16"/>
            <p:cNvSpPr txBox="1"/>
            <p:nvPr/>
          </p:nvSpPr>
          <p:spPr>
            <a:xfrm>
              <a:off x="646540" y="677269"/>
              <a:ext cx="678476"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9</a:t>
              </a:r>
            </a:p>
            <a:p>
              <a:pPr algn="ctr">
                <a:lnSpc>
                  <a:spcPts val="1306"/>
                </a:lnSpc>
              </a:pPr>
              <a:r>
                <a:rPr lang="en-US" sz="933">
                  <a:solidFill>
                    <a:srgbClr val="000000"/>
                  </a:solidFill>
                  <a:latin typeface="HK Grotesk Bold"/>
                </a:rPr>
                <a:t>26.2%</a:t>
              </a:r>
            </a:p>
          </p:txBody>
        </p:sp>
        <p:sp>
          <p:nvSpPr>
            <p:cNvPr id="17" name="TextBox 17"/>
            <p:cNvSpPr txBox="1"/>
            <p:nvPr/>
          </p:nvSpPr>
          <p:spPr>
            <a:xfrm>
              <a:off x="5084215" y="2056773"/>
              <a:ext cx="678476"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4</a:t>
              </a:r>
            </a:p>
            <a:p>
              <a:pPr algn="ctr">
                <a:lnSpc>
                  <a:spcPts val="1306"/>
                </a:lnSpc>
              </a:pPr>
              <a:r>
                <a:rPr lang="en-US" sz="933">
                  <a:solidFill>
                    <a:srgbClr val="000000"/>
                  </a:solidFill>
                  <a:latin typeface="HK Grotesk Bold"/>
                </a:rPr>
                <a:t>20%</a:t>
              </a:r>
            </a:p>
          </p:txBody>
        </p:sp>
        <p:sp>
          <p:nvSpPr>
            <p:cNvPr id="18" name="TextBox 18"/>
            <p:cNvSpPr txBox="1"/>
            <p:nvPr/>
          </p:nvSpPr>
          <p:spPr>
            <a:xfrm>
              <a:off x="4057423" y="347857"/>
              <a:ext cx="678476"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3</a:t>
              </a:r>
            </a:p>
            <a:p>
              <a:pPr algn="ctr">
                <a:lnSpc>
                  <a:spcPts val="1306"/>
                </a:lnSpc>
              </a:pPr>
              <a:r>
                <a:rPr lang="en-US" sz="933">
                  <a:solidFill>
                    <a:srgbClr val="000000"/>
                  </a:solidFill>
                  <a:latin typeface="HK Grotesk Bold"/>
                </a:rPr>
                <a:t>5.3%</a:t>
              </a:r>
            </a:p>
          </p:txBody>
        </p:sp>
        <p:sp>
          <p:nvSpPr>
            <p:cNvPr id="19" name="TextBox 19"/>
            <p:cNvSpPr txBox="1"/>
            <p:nvPr/>
          </p:nvSpPr>
          <p:spPr>
            <a:xfrm>
              <a:off x="4582675" y="3986320"/>
              <a:ext cx="678476"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5</a:t>
              </a:r>
            </a:p>
            <a:p>
              <a:pPr algn="ctr">
                <a:lnSpc>
                  <a:spcPts val="1306"/>
                </a:lnSpc>
              </a:pPr>
              <a:r>
                <a:rPr lang="en-US" sz="933">
                  <a:solidFill>
                    <a:srgbClr val="000000"/>
                  </a:solidFill>
                  <a:latin typeface="HK Grotesk Bold"/>
                </a:rPr>
                <a:t>5.3%</a:t>
              </a:r>
            </a:p>
          </p:txBody>
        </p:sp>
        <p:sp>
          <p:nvSpPr>
            <p:cNvPr id="20" name="TextBox 20"/>
            <p:cNvSpPr txBox="1"/>
            <p:nvPr/>
          </p:nvSpPr>
          <p:spPr>
            <a:xfrm>
              <a:off x="3316139" y="-28575"/>
              <a:ext cx="678476"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2</a:t>
              </a:r>
            </a:p>
            <a:p>
              <a:pPr algn="ctr">
                <a:lnSpc>
                  <a:spcPts val="1306"/>
                </a:lnSpc>
              </a:pPr>
              <a:r>
                <a:rPr lang="en-US" sz="933">
                  <a:solidFill>
                    <a:srgbClr val="000000"/>
                  </a:solidFill>
                  <a:latin typeface="HK Grotesk Bold"/>
                </a:rPr>
                <a:t>5%</a:t>
              </a:r>
            </a:p>
          </p:txBody>
        </p:sp>
        <p:sp>
          <p:nvSpPr>
            <p:cNvPr id="21" name="TextBox 21"/>
            <p:cNvSpPr txBox="1"/>
            <p:nvPr/>
          </p:nvSpPr>
          <p:spPr>
            <a:xfrm>
              <a:off x="0" y="2861486"/>
              <a:ext cx="678476" cy="666850"/>
            </a:xfrm>
            <a:prstGeom prst="rect">
              <a:avLst/>
            </a:prstGeom>
          </p:spPr>
          <p:txBody>
            <a:bodyPr lIns="0" tIns="0" rIns="0" bIns="0" rtlCol="0" anchor="t">
              <a:spAutoFit/>
            </a:bodyPr>
            <a:lstStyle/>
            <a:p>
              <a:pPr algn="ctr">
                <a:lnSpc>
                  <a:spcPts val="1306"/>
                </a:lnSpc>
              </a:pPr>
              <a:r>
                <a:rPr lang="en-US" sz="933">
                  <a:solidFill>
                    <a:srgbClr val="000000"/>
                  </a:solidFill>
                  <a:latin typeface="HK Grotesk Bold"/>
                </a:rPr>
                <a:t>Item 7</a:t>
              </a:r>
            </a:p>
            <a:p>
              <a:pPr algn="ctr">
                <a:lnSpc>
                  <a:spcPts val="1306"/>
                </a:lnSpc>
              </a:pPr>
              <a:r>
                <a:rPr lang="en-US" sz="933">
                  <a:solidFill>
                    <a:srgbClr val="000000"/>
                  </a:solidFill>
                  <a:latin typeface="HK Grotesk Bold"/>
                </a:rPr>
                <a:t>1.9%</a:t>
              </a:r>
            </a:p>
          </p:txBody>
        </p:sp>
        <p:grpSp>
          <p:nvGrpSpPr>
            <p:cNvPr id="22" name="Group 22"/>
            <p:cNvGrpSpPr>
              <a:grpSpLocks noChangeAspect="1"/>
            </p:cNvGrpSpPr>
            <p:nvPr/>
          </p:nvGrpSpPr>
          <p:grpSpPr>
            <a:xfrm>
              <a:off x="799721" y="681346"/>
              <a:ext cx="4152300" cy="4152300"/>
              <a:chOff x="0" y="0"/>
              <a:chExt cx="2540000" cy="2540000"/>
            </a:xfrm>
          </p:grpSpPr>
          <p:sp>
            <p:nvSpPr>
              <p:cNvPr id="23" name="Freeform 23"/>
              <p:cNvSpPr/>
              <p:nvPr/>
            </p:nvSpPr>
            <p:spPr>
              <a:xfrm>
                <a:off x="1270000" y="0"/>
                <a:ext cx="253176" cy="647746"/>
              </a:xfrm>
              <a:custGeom>
                <a:avLst/>
                <a:gdLst/>
                <a:ahLst/>
                <a:cxnLst/>
                <a:rect l="l" t="t" r="r" b="b"/>
                <a:pathLst>
                  <a:path w="253176" h="647746">
                    <a:moveTo>
                      <a:pt x="0" y="0"/>
                    </a:moveTo>
                    <a:cubicBezTo>
                      <a:pt x="85033" y="0"/>
                      <a:pt x="169850" y="8540"/>
                      <a:pt x="253176" y="25491"/>
                    </a:cubicBezTo>
                    <a:lnTo>
                      <a:pt x="126588" y="647746"/>
                    </a:lnTo>
                    <a:cubicBezTo>
                      <a:pt x="84925" y="639270"/>
                      <a:pt x="42516" y="635000"/>
                      <a:pt x="0" y="635000"/>
                    </a:cubicBezTo>
                    <a:close/>
                  </a:path>
                </a:pathLst>
              </a:custGeom>
              <a:solidFill>
                <a:srgbClr val="009490"/>
              </a:solidFill>
            </p:spPr>
          </p:sp>
          <p:sp>
            <p:nvSpPr>
              <p:cNvPr id="24" name="Freeform 24"/>
              <p:cNvSpPr/>
              <p:nvPr/>
            </p:nvSpPr>
            <p:spPr>
              <a:xfrm>
                <a:off x="1365330" y="14393"/>
                <a:ext cx="529798" cy="702860"/>
              </a:xfrm>
              <a:custGeom>
                <a:avLst/>
                <a:gdLst/>
                <a:ahLst/>
                <a:cxnLst/>
                <a:rect l="l" t="t" r="r" b="b"/>
                <a:pathLst>
                  <a:path w="529798" h="702860">
                    <a:moveTo>
                      <a:pt x="95330" y="0"/>
                    </a:moveTo>
                    <a:cubicBezTo>
                      <a:pt x="248078" y="23194"/>
                      <a:pt x="395312" y="74065"/>
                      <a:pt x="529798" y="150114"/>
                    </a:cubicBezTo>
                    <a:lnTo>
                      <a:pt x="217234" y="702860"/>
                    </a:lnTo>
                    <a:cubicBezTo>
                      <a:pt x="149991" y="664836"/>
                      <a:pt x="76374" y="639401"/>
                      <a:pt x="0" y="627804"/>
                    </a:cubicBezTo>
                    <a:close/>
                  </a:path>
                </a:pathLst>
              </a:custGeom>
              <a:solidFill>
                <a:srgbClr val="5AAEB0"/>
              </a:solidFill>
            </p:spPr>
          </p:sp>
          <p:sp>
            <p:nvSpPr>
              <p:cNvPr id="25" name="Freeform 25"/>
              <p:cNvSpPr/>
              <p:nvPr/>
            </p:nvSpPr>
            <p:spPr>
              <a:xfrm>
                <a:off x="1554548" y="134645"/>
                <a:ext cx="669181" cy="716040"/>
              </a:xfrm>
              <a:custGeom>
                <a:avLst/>
                <a:gdLst/>
                <a:ahLst/>
                <a:cxnLst/>
                <a:rect l="l" t="t" r="r" b="b"/>
                <a:pathLst>
                  <a:path w="669181" h="716040">
                    <a:moveTo>
                      <a:pt x="284547" y="0"/>
                    </a:moveTo>
                    <a:cubicBezTo>
                      <a:pt x="430657" y="73237"/>
                      <a:pt x="561257" y="173988"/>
                      <a:pt x="669181" y="296724"/>
                    </a:cubicBezTo>
                    <a:lnTo>
                      <a:pt x="192316" y="716040"/>
                    </a:lnTo>
                    <a:cubicBezTo>
                      <a:pt x="138354" y="654672"/>
                      <a:pt x="73054" y="604296"/>
                      <a:pt x="0" y="567678"/>
                    </a:cubicBezTo>
                    <a:close/>
                  </a:path>
                </a:pathLst>
              </a:custGeom>
              <a:solidFill>
                <a:srgbClr val="90C7CE"/>
              </a:solidFill>
            </p:spPr>
          </p:sp>
          <p:sp>
            <p:nvSpPr>
              <p:cNvPr id="26" name="Freeform 26"/>
              <p:cNvSpPr/>
              <p:nvPr/>
            </p:nvSpPr>
            <p:spPr>
              <a:xfrm>
                <a:off x="1725311" y="384751"/>
                <a:ext cx="929594" cy="1532233"/>
              </a:xfrm>
              <a:custGeom>
                <a:avLst/>
                <a:gdLst/>
                <a:ahLst/>
                <a:cxnLst/>
                <a:rect l="l" t="t" r="r" b="b"/>
                <a:pathLst>
                  <a:path w="929594" h="1532233">
                    <a:moveTo>
                      <a:pt x="455312" y="0"/>
                    </a:moveTo>
                    <a:cubicBezTo>
                      <a:pt x="854929" y="411071"/>
                      <a:pt x="929595" y="1038903"/>
                      <a:pt x="637535" y="1532233"/>
                    </a:cubicBezTo>
                    <a:lnTo>
                      <a:pt x="91112" y="1208741"/>
                    </a:lnTo>
                    <a:cubicBezTo>
                      <a:pt x="237142" y="962076"/>
                      <a:pt x="199809" y="648160"/>
                      <a:pt x="0" y="442624"/>
                    </a:cubicBezTo>
                    <a:close/>
                  </a:path>
                </a:pathLst>
              </a:custGeom>
              <a:solidFill>
                <a:srgbClr val="C3E1E8"/>
              </a:solidFill>
            </p:spPr>
          </p:sp>
          <p:sp>
            <p:nvSpPr>
              <p:cNvPr id="27" name="Freeform 27"/>
              <p:cNvSpPr/>
              <p:nvPr/>
            </p:nvSpPr>
            <p:spPr>
              <a:xfrm>
                <a:off x="1679751" y="1565778"/>
                <a:ext cx="714064" cy="674436"/>
              </a:xfrm>
              <a:custGeom>
                <a:avLst/>
                <a:gdLst/>
                <a:ahLst/>
                <a:cxnLst/>
                <a:rect l="l" t="t" r="r" b="b"/>
                <a:pathLst>
                  <a:path w="714064" h="674436">
                    <a:moveTo>
                      <a:pt x="714065" y="295778"/>
                    </a:moveTo>
                    <a:cubicBezTo>
                      <a:pt x="637937" y="440402"/>
                      <a:pt x="534609" y="568973"/>
                      <a:pt x="409752" y="674436"/>
                    </a:cubicBezTo>
                    <a:lnTo>
                      <a:pt x="0" y="189329"/>
                    </a:lnTo>
                    <a:cubicBezTo>
                      <a:pt x="62429" y="136598"/>
                      <a:pt x="114093" y="72312"/>
                      <a:pt x="152157" y="0"/>
                    </a:cubicBezTo>
                    <a:close/>
                  </a:path>
                </a:pathLst>
              </a:custGeom>
              <a:solidFill>
                <a:srgbClr val="F3FCFF"/>
              </a:solidFill>
            </p:spPr>
          </p:sp>
          <p:sp>
            <p:nvSpPr>
              <p:cNvPr id="28" name="Freeform 28"/>
              <p:cNvSpPr/>
              <p:nvPr/>
            </p:nvSpPr>
            <p:spPr>
              <a:xfrm>
                <a:off x="20333" y="1383174"/>
                <a:ext cx="2116636" cy="1238562"/>
              </a:xfrm>
              <a:custGeom>
                <a:avLst/>
                <a:gdLst/>
                <a:ahLst/>
                <a:cxnLst/>
                <a:rect l="l" t="t" r="r" b="b"/>
                <a:pathLst>
                  <a:path w="2116636" h="1238562">
                    <a:moveTo>
                      <a:pt x="2116636" y="814869"/>
                    </a:moveTo>
                    <a:cubicBezTo>
                      <a:pt x="1777007" y="1132147"/>
                      <a:pt x="1291193" y="1238562"/>
                      <a:pt x="850031" y="1092310"/>
                    </a:cubicBezTo>
                    <a:cubicBezTo>
                      <a:pt x="408870" y="946058"/>
                      <a:pt x="82835" y="570504"/>
                      <a:pt x="0" y="113173"/>
                    </a:cubicBezTo>
                    <a:lnTo>
                      <a:pt x="624834" y="0"/>
                    </a:lnTo>
                    <a:cubicBezTo>
                      <a:pt x="666251" y="228665"/>
                      <a:pt x="829268" y="416442"/>
                      <a:pt x="1049849" y="489568"/>
                    </a:cubicBezTo>
                    <a:cubicBezTo>
                      <a:pt x="1270430" y="562694"/>
                      <a:pt x="1513337" y="509487"/>
                      <a:pt x="1683152" y="350848"/>
                    </a:cubicBezTo>
                    <a:close/>
                  </a:path>
                </a:pathLst>
              </a:custGeom>
              <a:solidFill>
                <a:srgbClr val="CAD1D6"/>
              </a:solidFill>
            </p:spPr>
          </p:sp>
          <p:sp>
            <p:nvSpPr>
              <p:cNvPr id="29" name="Freeform 29"/>
              <p:cNvSpPr/>
              <p:nvPr/>
            </p:nvSpPr>
            <p:spPr>
              <a:xfrm>
                <a:off x="2438" y="1309329"/>
                <a:ext cx="649166" cy="249192"/>
              </a:xfrm>
              <a:custGeom>
                <a:avLst/>
                <a:gdLst/>
                <a:ahLst/>
                <a:cxnLst/>
                <a:rect l="l" t="t" r="r" b="b"/>
                <a:pathLst>
                  <a:path w="649166" h="249192">
                    <a:moveTo>
                      <a:pt x="30770" y="249193"/>
                    </a:moveTo>
                    <a:cubicBezTo>
                      <a:pt x="14679" y="180219"/>
                      <a:pt x="4387" y="110020"/>
                      <a:pt x="0" y="39329"/>
                    </a:cubicBezTo>
                    <a:lnTo>
                      <a:pt x="633781" y="0"/>
                    </a:lnTo>
                    <a:cubicBezTo>
                      <a:pt x="635974" y="35345"/>
                      <a:pt x="641121" y="70445"/>
                      <a:pt x="649166" y="104932"/>
                    </a:cubicBezTo>
                    <a:close/>
                  </a:path>
                </a:pathLst>
              </a:custGeom>
              <a:solidFill>
                <a:srgbClr val="A4A7AD"/>
              </a:solidFill>
            </p:spPr>
          </p:sp>
          <p:sp>
            <p:nvSpPr>
              <p:cNvPr id="30" name="Freeform 30"/>
              <p:cNvSpPr/>
              <p:nvPr/>
            </p:nvSpPr>
            <p:spPr>
              <a:xfrm>
                <a:off x="515" y="1288087"/>
                <a:ext cx="638462" cy="123825"/>
              </a:xfrm>
              <a:custGeom>
                <a:avLst/>
                <a:gdLst/>
                <a:ahLst/>
                <a:cxnLst/>
                <a:rect l="l" t="t" r="r" b="b"/>
                <a:pathLst>
                  <a:path w="638462" h="123825">
                    <a:moveTo>
                      <a:pt x="7439" y="123825"/>
                    </a:moveTo>
                    <a:cubicBezTo>
                      <a:pt x="3489" y="88698"/>
                      <a:pt x="1007" y="53421"/>
                      <a:pt x="0" y="18087"/>
                    </a:cubicBezTo>
                    <a:lnTo>
                      <a:pt x="634743" y="0"/>
                    </a:lnTo>
                    <a:cubicBezTo>
                      <a:pt x="635246" y="17667"/>
                      <a:pt x="636487" y="35305"/>
                      <a:pt x="638462" y="52869"/>
                    </a:cubicBezTo>
                    <a:close/>
                  </a:path>
                </a:pathLst>
              </a:custGeom>
              <a:solidFill>
                <a:srgbClr val="807F86"/>
              </a:solidFill>
            </p:spPr>
          </p:sp>
          <p:sp>
            <p:nvSpPr>
              <p:cNvPr id="31" name="Freeform 31"/>
              <p:cNvSpPr/>
              <p:nvPr/>
            </p:nvSpPr>
            <p:spPr>
              <a:xfrm>
                <a:off x="-23855" y="0"/>
                <a:ext cx="1293791" cy="1369577"/>
              </a:xfrm>
              <a:custGeom>
                <a:avLst/>
                <a:gdLst/>
                <a:ahLst/>
                <a:cxnLst/>
                <a:rect l="l" t="t" r="r" b="b"/>
                <a:pathLst>
                  <a:path w="1293791" h="1369577">
                    <a:moveTo>
                      <a:pt x="27765" y="1369577"/>
                    </a:moveTo>
                    <a:cubicBezTo>
                      <a:pt x="0" y="1016559"/>
                      <a:pt x="120883" y="667980"/>
                      <a:pt x="361245" y="407945"/>
                    </a:cubicBezTo>
                    <a:cubicBezTo>
                      <a:pt x="601607" y="147910"/>
                      <a:pt x="939620" y="35"/>
                      <a:pt x="1293728" y="0"/>
                    </a:cubicBezTo>
                    <a:lnTo>
                      <a:pt x="1293792" y="635000"/>
                    </a:lnTo>
                    <a:cubicBezTo>
                      <a:pt x="1116738" y="635018"/>
                      <a:pt x="947731" y="708955"/>
                      <a:pt x="827550" y="838973"/>
                    </a:cubicBezTo>
                    <a:cubicBezTo>
                      <a:pt x="707369" y="968990"/>
                      <a:pt x="646928" y="1143280"/>
                      <a:pt x="660810" y="1319788"/>
                    </a:cubicBezTo>
                    <a:close/>
                  </a:path>
                </a:pathLst>
              </a:custGeom>
              <a:solidFill>
                <a:srgbClr val="5D595F"/>
              </a:solidFill>
            </p:spPr>
          </p:sp>
          <p:sp>
            <p:nvSpPr>
              <p:cNvPr id="32" name="Freeform 32"/>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808086"/>
              </a:solidFill>
            </p:spPr>
          </p:sp>
        </p:grpSp>
      </p:grpSp>
      <p:grpSp>
        <p:nvGrpSpPr>
          <p:cNvPr id="33" name="Group 33"/>
          <p:cNvGrpSpPr/>
          <p:nvPr/>
        </p:nvGrpSpPr>
        <p:grpSpPr>
          <a:xfrm>
            <a:off x="915310" y="4636065"/>
            <a:ext cx="3967238" cy="1474222"/>
            <a:chOff x="0" y="0"/>
            <a:chExt cx="7934476" cy="2948443"/>
          </a:xfrm>
        </p:grpSpPr>
        <p:sp>
          <p:nvSpPr>
            <p:cNvPr id="34" name="TextBox 34"/>
            <p:cNvSpPr txBox="1"/>
            <p:nvPr/>
          </p:nvSpPr>
          <p:spPr>
            <a:xfrm>
              <a:off x="0" y="0"/>
              <a:ext cx="7934476" cy="1308050"/>
            </a:xfrm>
            <a:prstGeom prst="rect">
              <a:avLst/>
            </a:prstGeom>
          </p:spPr>
          <p:txBody>
            <a:bodyPr lIns="0" tIns="0" rIns="0" bIns="0" rtlCol="0" anchor="t">
              <a:spAutoFit/>
            </a:bodyPr>
            <a:lstStyle/>
            <a:p>
              <a:pPr algn="ctr">
                <a:lnSpc>
                  <a:spcPts val="5120"/>
                </a:lnSpc>
              </a:pPr>
              <a:r>
                <a:rPr lang="en-US" sz="4267">
                  <a:solidFill>
                    <a:srgbClr val="009490"/>
                  </a:solidFill>
                  <a:latin typeface="HK Grotesk Bold"/>
                </a:rPr>
                <a:t>₹23,10,00,000</a:t>
              </a:r>
            </a:p>
          </p:txBody>
        </p:sp>
        <p:sp>
          <p:nvSpPr>
            <p:cNvPr id="35" name="TextBox 35"/>
            <p:cNvSpPr txBox="1"/>
            <p:nvPr/>
          </p:nvSpPr>
          <p:spPr>
            <a:xfrm>
              <a:off x="0" y="1609011"/>
              <a:ext cx="7934476" cy="666850"/>
            </a:xfrm>
            <a:prstGeom prst="rect">
              <a:avLst/>
            </a:prstGeom>
          </p:spPr>
          <p:txBody>
            <a:bodyPr lIns="0" tIns="0" rIns="0" bIns="0" rtlCol="0" anchor="t">
              <a:spAutoFit/>
            </a:bodyPr>
            <a:lstStyle/>
            <a:p>
              <a:pPr algn="ctr">
                <a:lnSpc>
                  <a:spcPts val="2560"/>
                </a:lnSpc>
              </a:pPr>
              <a:r>
                <a:rPr lang="en-US" sz="2133">
                  <a:solidFill>
                    <a:srgbClr val="009490"/>
                  </a:solidFill>
                  <a:latin typeface="HK Grotesk Medium"/>
                </a:rPr>
                <a:t>Revenue</a:t>
              </a:r>
            </a:p>
          </p:txBody>
        </p:sp>
        <p:sp>
          <p:nvSpPr>
            <p:cNvPr id="36" name="TextBox 36"/>
            <p:cNvSpPr txBox="1"/>
            <p:nvPr/>
          </p:nvSpPr>
          <p:spPr>
            <a:xfrm>
              <a:off x="0" y="2589371"/>
              <a:ext cx="7934476" cy="359072"/>
            </a:xfrm>
            <a:prstGeom prst="rect">
              <a:avLst/>
            </a:prstGeom>
          </p:spPr>
          <p:txBody>
            <a:bodyPr lIns="0" tIns="0" rIns="0" bIns="0" rtlCol="0" anchor="t">
              <a:spAutoFit/>
            </a:bodyPr>
            <a:lstStyle/>
            <a:p>
              <a:pPr algn="ctr">
                <a:lnSpc>
                  <a:spcPts val="1440"/>
                </a:lnSpc>
              </a:pPr>
              <a:r>
                <a:rPr lang="en-US" sz="1200">
                  <a:solidFill>
                    <a:srgbClr val="000000"/>
                  </a:solidFill>
                  <a:latin typeface="HK Grotesk Medium"/>
                </a:rPr>
                <a:t>(+25% from last period)</a:t>
              </a:r>
            </a:p>
          </p:txBody>
        </p:sp>
      </p:grpSp>
      <p:grpSp>
        <p:nvGrpSpPr>
          <p:cNvPr id="37" name="Group 37"/>
          <p:cNvGrpSpPr/>
          <p:nvPr/>
        </p:nvGrpSpPr>
        <p:grpSpPr>
          <a:xfrm>
            <a:off x="7008019" y="4636065"/>
            <a:ext cx="4271963" cy="1474222"/>
            <a:chOff x="0" y="0"/>
            <a:chExt cx="8543925" cy="2948443"/>
          </a:xfrm>
        </p:grpSpPr>
        <p:sp>
          <p:nvSpPr>
            <p:cNvPr id="38" name="TextBox 38"/>
            <p:cNvSpPr txBox="1"/>
            <p:nvPr/>
          </p:nvSpPr>
          <p:spPr>
            <a:xfrm>
              <a:off x="0" y="0"/>
              <a:ext cx="8543925" cy="1308050"/>
            </a:xfrm>
            <a:prstGeom prst="rect">
              <a:avLst/>
            </a:prstGeom>
          </p:spPr>
          <p:txBody>
            <a:bodyPr lIns="0" tIns="0" rIns="0" bIns="0" rtlCol="0" anchor="t">
              <a:spAutoFit/>
            </a:bodyPr>
            <a:lstStyle/>
            <a:p>
              <a:pPr algn="ctr">
                <a:lnSpc>
                  <a:spcPts val="5120"/>
                </a:lnSpc>
              </a:pPr>
              <a:r>
                <a:rPr lang="en-US" sz="4267">
                  <a:solidFill>
                    <a:srgbClr val="009490"/>
                  </a:solidFill>
                  <a:latin typeface="HK Grotesk Bold"/>
                </a:rPr>
                <a:t>₹ 1,75,10,000</a:t>
              </a:r>
            </a:p>
          </p:txBody>
        </p:sp>
        <p:sp>
          <p:nvSpPr>
            <p:cNvPr id="39" name="TextBox 39"/>
            <p:cNvSpPr txBox="1"/>
            <p:nvPr/>
          </p:nvSpPr>
          <p:spPr>
            <a:xfrm>
              <a:off x="0" y="1609011"/>
              <a:ext cx="8543925" cy="666850"/>
            </a:xfrm>
            <a:prstGeom prst="rect">
              <a:avLst/>
            </a:prstGeom>
          </p:spPr>
          <p:txBody>
            <a:bodyPr lIns="0" tIns="0" rIns="0" bIns="0" rtlCol="0" anchor="t">
              <a:spAutoFit/>
            </a:bodyPr>
            <a:lstStyle/>
            <a:p>
              <a:pPr algn="ctr">
                <a:lnSpc>
                  <a:spcPts val="2560"/>
                </a:lnSpc>
              </a:pPr>
              <a:r>
                <a:rPr lang="en-US" sz="2133">
                  <a:solidFill>
                    <a:srgbClr val="009490"/>
                  </a:solidFill>
                  <a:latin typeface="HK Grotesk Medium"/>
                </a:rPr>
                <a:t>Operating Cost</a:t>
              </a:r>
            </a:p>
          </p:txBody>
        </p:sp>
        <p:sp>
          <p:nvSpPr>
            <p:cNvPr id="40" name="TextBox 40"/>
            <p:cNvSpPr txBox="1"/>
            <p:nvPr/>
          </p:nvSpPr>
          <p:spPr>
            <a:xfrm>
              <a:off x="0" y="2589371"/>
              <a:ext cx="8543925" cy="359072"/>
            </a:xfrm>
            <a:prstGeom prst="rect">
              <a:avLst/>
            </a:prstGeom>
          </p:spPr>
          <p:txBody>
            <a:bodyPr lIns="0" tIns="0" rIns="0" bIns="0" rtlCol="0" anchor="t">
              <a:spAutoFit/>
            </a:bodyPr>
            <a:lstStyle/>
            <a:p>
              <a:pPr algn="ctr">
                <a:lnSpc>
                  <a:spcPts val="1440"/>
                </a:lnSpc>
              </a:pPr>
              <a:endParaRPr sz="1200"/>
            </a:p>
          </p:txBody>
        </p:sp>
      </p:grpSp>
      <p:sp>
        <p:nvSpPr>
          <p:cNvPr id="41" name="AutoShape 41"/>
          <p:cNvSpPr/>
          <p:nvPr/>
        </p:nvSpPr>
        <p:spPr>
          <a:xfrm>
            <a:off x="7008019" y="3954567"/>
            <a:ext cx="4271963" cy="0"/>
          </a:xfrm>
          <a:prstGeom prst="line">
            <a:avLst/>
          </a:prstGeom>
          <a:ln w="9525" cap="flat">
            <a:solidFill>
              <a:srgbClr val="BDC2C5"/>
            </a:solidFill>
            <a:prstDash val="solid"/>
            <a:headEnd type="none" w="sm" len="sm"/>
            <a:tailEnd type="none" w="sm" len="sm"/>
          </a:ln>
        </p:spPr>
      </p:sp>
      <p:sp>
        <p:nvSpPr>
          <p:cNvPr id="42" name="AutoShape 42"/>
          <p:cNvSpPr/>
          <p:nvPr/>
        </p:nvSpPr>
        <p:spPr>
          <a:xfrm>
            <a:off x="891005" y="3954567"/>
            <a:ext cx="4271963" cy="0"/>
          </a:xfrm>
          <a:prstGeom prst="line">
            <a:avLst/>
          </a:prstGeom>
          <a:ln w="9525" cap="flat">
            <a:solidFill>
              <a:srgbClr val="BDC2C5"/>
            </a:solidFill>
            <a:prstDash val="solid"/>
            <a:headEnd type="none" w="sm" len="sm"/>
            <a:tailEnd type="none" w="sm" len="sm"/>
          </a:ln>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235</TotalTime>
  <Words>492</Words>
  <Application>Microsoft Office PowerPoint</Application>
  <PresentationFormat>Widescreen</PresentationFormat>
  <Paragraphs>160</Paragraphs>
  <Slides>19</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19</vt:i4>
      </vt:variant>
    </vt:vector>
  </HeadingPairs>
  <TitlesOfParts>
    <vt:vector size="36" baseType="lpstr">
      <vt:lpstr>Algerian</vt:lpstr>
      <vt:lpstr>Arial</vt:lpstr>
      <vt:lpstr>Bahnschrift Condensed</vt:lpstr>
      <vt:lpstr>Calibri</vt:lpstr>
      <vt:lpstr>Gabriola</vt:lpstr>
      <vt:lpstr>Gill Sans MT</vt:lpstr>
      <vt:lpstr>HK Grotesk Bold</vt:lpstr>
      <vt:lpstr>HK Grotesk Bold Bold</vt:lpstr>
      <vt:lpstr>HK Grotesk Light</vt:lpstr>
      <vt:lpstr>HK Grotesk Medium</vt:lpstr>
      <vt:lpstr>HK Grotesk Medium Bold</vt:lpstr>
      <vt:lpstr>Impact</vt:lpstr>
      <vt:lpstr>Mangal</vt:lpstr>
      <vt:lpstr>Symbol</vt:lpstr>
      <vt:lpstr>Times New Roman</vt:lpstr>
      <vt:lpstr>Wingdings</vt:lpstr>
      <vt:lpstr>Badge</vt:lpstr>
      <vt:lpstr>HR RECRUITMENT AND TRAINING PLANS   Team – Jupiter Head – HR Department </vt:lpstr>
      <vt:lpstr>Recruitment Plan</vt:lpstr>
      <vt:lpstr>Training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Marketing Mix </vt:lpstr>
      <vt:lpstr>PowerPoint Presentation</vt:lpstr>
      <vt:lpstr>PowerPoint Presentation</vt:lpstr>
      <vt:lpstr>PowerPoint Presentation</vt:lpstr>
      <vt:lpstr>IT employee policy  IT department will play a key role in setting up IT user policy.   Security incident response policy data encryption policy, mobile device security policy   Creating website  In today’s world no company will survive without and online presence. The department will create the website. The website will take the order and the related services like tracking courier and parcel.  Creating Android and iOS application  No company can sustain the competition without having a well dedicated app that will enable recurring user to place order and track the couriers. The app will be created for android and iOS users.</vt:lpstr>
      <vt:lpstr>Mobile field service tracking  Task execution by field service stuff should adhere to the plans. Real time tracking helps you control each task’s status and react when needed. With field service scheduling software and GPS integration, you can track your courier.   Hybrid cloud and network  This system will exploit the benefits of the public cloud while maintaining the control we need with the private cloud to enable dynamic and optimised workload placement of courier deliveries to the customers.     Social media handles  The it department will look after the technicalities revolving around the social media handles regarding their privacy and security. The analytics sub-department will also look after the social media handle insight provided by the social media platforms.</vt:lpstr>
      <vt:lpstr>ERP – enterprise resource planning  There should be high degree of integration among this is team and process is we need to align this strategy such as order, reception management, financial management, HR etc. For this we subscribe to our ERP module most probably SAP.    Server system  The department will try to create for dedicated server room with a server expert whose work will resolve around setting up a server, managing it, troubleshooting, setting up email exchange services, putting up a firewall.</vt:lpstr>
      <vt:lpstr>Service desk  Available 24/7, service desk is a multichannel single point of contact with highly experienced IT specialist. Our service desk is all about delivering the right support and top customer experience.    Communication and feedback  To avoid situations which lead to customer dissatisfaction, we will communicate effectively by sending notifications or text messages of the issue, including details of when a parcel will deliver.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RECRUITMENT AND TRAINING PLANS   Team – Jupiter Head – HR Department</dc:title>
  <dc:creator>Shweta Sapria</dc:creator>
  <cp:lastModifiedBy>Microsoft account</cp:lastModifiedBy>
  <cp:revision>13</cp:revision>
  <dcterms:created xsi:type="dcterms:W3CDTF">2022-02-07T08:06:13Z</dcterms:created>
  <dcterms:modified xsi:type="dcterms:W3CDTF">2022-02-10T08:43:19Z</dcterms:modified>
</cp:coreProperties>
</file>